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3"/>
  </p:notesMasterIdLst>
  <p:handoutMasterIdLst>
    <p:handoutMasterId r:id="rId34"/>
  </p:handoutMasterIdLst>
  <p:sldIdLst>
    <p:sldId id="309" r:id="rId5"/>
    <p:sldId id="264" r:id="rId6"/>
    <p:sldId id="270" r:id="rId7"/>
    <p:sldId id="271" r:id="rId8"/>
    <p:sldId id="293" r:id="rId9"/>
    <p:sldId id="294" r:id="rId10"/>
    <p:sldId id="275" r:id="rId11"/>
    <p:sldId id="276" r:id="rId12"/>
    <p:sldId id="277" r:id="rId13"/>
    <p:sldId id="280" r:id="rId14"/>
    <p:sldId id="281" r:id="rId15"/>
    <p:sldId id="282" r:id="rId16"/>
    <p:sldId id="283" r:id="rId17"/>
    <p:sldId id="284" r:id="rId18"/>
    <p:sldId id="285" r:id="rId19"/>
    <p:sldId id="286" r:id="rId20"/>
    <p:sldId id="287" r:id="rId21"/>
    <p:sldId id="288" r:id="rId22"/>
    <p:sldId id="311" r:id="rId23"/>
    <p:sldId id="297" r:id="rId24"/>
    <p:sldId id="298" r:id="rId25"/>
    <p:sldId id="299" r:id="rId26"/>
    <p:sldId id="302" r:id="rId27"/>
    <p:sldId id="313" r:id="rId28"/>
    <p:sldId id="314" r:id="rId29"/>
    <p:sldId id="303" r:id="rId30"/>
    <p:sldId id="312" r:id="rId31"/>
    <p:sldId id="307" r:id="rId3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6"/>
    <a:srgbClr val="063853"/>
    <a:srgbClr val="1742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60"/>
  </p:normalViewPr>
  <p:slideViewPr>
    <p:cSldViewPr snapToGrid="0">
      <p:cViewPr varScale="1">
        <p:scale>
          <a:sx n="58" d="100"/>
          <a:sy n="58" d="100"/>
        </p:scale>
        <p:origin x="988" y="40"/>
      </p:cViewPr>
      <p:guideLst>
        <p:guide orient="horz" pos="2160"/>
        <p:guide pos="3840"/>
      </p:guideLst>
    </p:cSldViewPr>
  </p:slideViewPr>
  <p:notesTextViewPr>
    <p:cViewPr>
      <p:scale>
        <a:sx n="1" d="1"/>
        <a:sy n="1" d="1"/>
      </p:scale>
      <p:origin x="0" y="0"/>
    </p:cViewPr>
  </p:notesTextViewPr>
  <p:sorterViewPr>
    <p:cViewPr varScale="1">
      <p:scale>
        <a:sx n="1" d="1"/>
        <a:sy n="1" d="1"/>
      </p:scale>
      <p:origin x="0" y="-97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7A3D85E-32D6-4472-A1F9-18543190097E}" type="datetimeFigureOut">
              <a:rPr lang="en-US" smtClean="0"/>
              <a:t>9/25/2019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CF2DDC9-F013-4BEB-8C77-5F579AC8B70C}" type="slidenum">
              <a:rPr lang="en-US" smtClean="0"/>
              <a:t>‹#›</a:t>
            </a:fld>
            <a:endParaRPr lang="en-US" dirty="0"/>
          </a:p>
        </p:txBody>
      </p:sp>
    </p:spTree>
    <p:extLst>
      <p:ext uri="{BB962C8B-B14F-4D97-AF65-F5344CB8AC3E}">
        <p14:creationId xmlns:p14="http://schemas.microsoft.com/office/powerpoint/2010/main" val="17895234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5E39143-E541-489B-B1C1-D373636B1E59}" type="datetimeFigureOut">
              <a:rPr lang="en-US" smtClean="0"/>
              <a:t>9/25/2019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BF4B0B3-AFBE-4709-AC11-D8EFD972F112}" type="slidenum">
              <a:rPr lang="en-US" smtClean="0"/>
              <a:t>‹#›</a:t>
            </a:fld>
            <a:endParaRPr lang="en-US" dirty="0"/>
          </a:p>
        </p:txBody>
      </p:sp>
    </p:spTree>
    <p:extLst>
      <p:ext uri="{BB962C8B-B14F-4D97-AF65-F5344CB8AC3E}">
        <p14:creationId xmlns:p14="http://schemas.microsoft.com/office/powerpoint/2010/main" val="206636299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F4B0B3-AFBE-4709-AC11-D8EFD972F112}" type="slidenum">
              <a:rPr lang="en-US" smtClean="0"/>
              <a:t>1</a:t>
            </a:fld>
            <a:endParaRPr lang="en-US" dirty="0"/>
          </a:p>
        </p:txBody>
      </p:sp>
    </p:spTree>
    <p:extLst>
      <p:ext uri="{BB962C8B-B14F-4D97-AF65-F5344CB8AC3E}">
        <p14:creationId xmlns:p14="http://schemas.microsoft.com/office/powerpoint/2010/main" val="1175009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10</a:t>
            </a:fld>
            <a:endParaRPr lang="en-US" dirty="0"/>
          </a:p>
        </p:txBody>
      </p:sp>
    </p:spTree>
    <p:extLst>
      <p:ext uri="{BB962C8B-B14F-4D97-AF65-F5344CB8AC3E}">
        <p14:creationId xmlns:p14="http://schemas.microsoft.com/office/powerpoint/2010/main" val="1733011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11</a:t>
            </a:fld>
            <a:endParaRPr lang="en-US" dirty="0"/>
          </a:p>
        </p:txBody>
      </p:sp>
    </p:spTree>
    <p:extLst>
      <p:ext uri="{BB962C8B-B14F-4D97-AF65-F5344CB8AC3E}">
        <p14:creationId xmlns:p14="http://schemas.microsoft.com/office/powerpoint/2010/main" val="1512428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12</a:t>
            </a:fld>
            <a:endParaRPr lang="en-US" dirty="0"/>
          </a:p>
        </p:txBody>
      </p:sp>
    </p:spTree>
    <p:extLst>
      <p:ext uri="{BB962C8B-B14F-4D97-AF65-F5344CB8AC3E}">
        <p14:creationId xmlns:p14="http://schemas.microsoft.com/office/powerpoint/2010/main" val="126995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13</a:t>
            </a:fld>
            <a:endParaRPr lang="en-US" dirty="0"/>
          </a:p>
        </p:txBody>
      </p:sp>
    </p:spTree>
    <p:extLst>
      <p:ext uri="{BB962C8B-B14F-4D97-AF65-F5344CB8AC3E}">
        <p14:creationId xmlns:p14="http://schemas.microsoft.com/office/powerpoint/2010/main" val="580102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14</a:t>
            </a:fld>
            <a:endParaRPr lang="en-US" dirty="0"/>
          </a:p>
        </p:txBody>
      </p:sp>
    </p:spTree>
    <p:extLst>
      <p:ext uri="{BB962C8B-B14F-4D97-AF65-F5344CB8AC3E}">
        <p14:creationId xmlns:p14="http://schemas.microsoft.com/office/powerpoint/2010/main" val="2947091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15</a:t>
            </a:fld>
            <a:endParaRPr lang="en-US" dirty="0"/>
          </a:p>
        </p:txBody>
      </p:sp>
    </p:spTree>
    <p:extLst>
      <p:ext uri="{BB962C8B-B14F-4D97-AF65-F5344CB8AC3E}">
        <p14:creationId xmlns:p14="http://schemas.microsoft.com/office/powerpoint/2010/main" val="668197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16</a:t>
            </a:fld>
            <a:endParaRPr lang="en-US" dirty="0"/>
          </a:p>
        </p:txBody>
      </p:sp>
    </p:spTree>
    <p:extLst>
      <p:ext uri="{BB962C8B-B14F-4D97-AF65-F5344CB8AC3E}">
        <p14:creationId xmlns:p14="http://schemas.microsoft.com/office/powerpoint/2010/main" val="3508556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17</a:t>
            </a:fld>
            <a:endParaRPr lang="en-US" dirty="0"/>
          </a:p>
        </p:txBody>
      </p:sp>
    </p:spTree>
    <p:extLst>
      <p:ext uri="{BB962C8B-B14F-4D97-AF65-F5344CB8AC3E}">
        <p14:creationId xmlns:p14="http://schemas.microsoft.com/office/powerpoint/2010/main" val="29422275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B587B3-0E8F-6647-BF5C-6A9BDB5A185D}" type="slidenum">
              <a:rPr lang="en-US" smtClean="0"/>
              <a:t>18</a:t>
            </a:fld>
            <a:endParaRPr lang="en-US" dirty="0"/>
          </a:p>
        </p:txBody>
      </p:sp>
    </p:spTree>
    <p:extLst>
      <p:ext uri="{BB962C8B-B14F-4D97-AF65-F5344CB8AC3E}">
        <p14:creationId xmlns:p14="http://schemas.microsoft.com/office/powerpoint/2010/main" val="28259037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19</a:t>
            </a:fld>
            <a:endParaRPr lang="en-US" dirty="0"/>
          </a:p>
        </p:txBody>
      </p:sp>
    </p:spTree>
    <p:extLst>
      <p:ext uri="{BB962C8B-B14F-4D97-AF65-F5344CB8AC3E}">
        <p14:creationId xmlns:p14="http://schemas.microsoft.com/office/powerpoint/2010/main" val="1386749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a:t>
            </a:fld>
            <a:endParaRPr lang="en-US" dirty="0"/>
          </a:p>
        </p:txBody>
      </p:sp>
    </p:spTree>
    <p:extLst>
      <p:ext uri="{BB962C8B-B14F-4D97-AF65-F5344CB8AC3E}">
        <p14:creationId xmlns:p14="http://schemas.microsoft.com/office/powerpoint/2010/main" val="1194009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20</a:t>
            </a:fld>
            <a:endParaRPr lang="en-US" dirty="0"/>
          </a:p>
        </p:txBody>
      </p:sp>
    </p:spTree>
    <p:extLst>
      <p:ext uri="{BB962C8B-B14F-4D97-AF65-F5344CB8AC3E}">
        <p14:creationId xmlns:p14="http://schemas.microsoft.com/office/powerpoint/2010/main" val="414932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21</a:t>
            </a:fld>
            <a:endParaRPr lang="en-US" dirty="0"/>
          </a:p>
        </p:txBody>
      </p:sp>
    </p:spTree>
    <p:extLst>
      <p:ext uri="{BB962C8B-B14F-4D97-AF65-F5344CB8AC3E}">
        <p14:creationId xmlns:p14="http://schemas.microsoft.com/office/powerpoint/2010/main" val="40349757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22</a:t>
            </a:fld>
            <a:endParaRPr lang="en-US" dirty="0"/>
          </a:p>
        </p:txBody>
      </p:sp>
    </p:spTree>
    <p:extLst>
      <p:ext uri="{BB962C8B-B14F-4D97-AF65-F5344CB8AC3E}">
        <p14:creationId xmlns:p14="http://schemas.microsoft.com/office/powerpoint/2010/main" val="15890428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B587B3-0E8F-6647-BF5C-6A9BDB5A185D}" type="slidenum">
              <a:rPr lang="en-US" smtClean="0"/>
              <a:t>23</a:t>
            </a:fld>
            <a:endParaRPr lang="en-US" dirty="0"/>
          </a:p>
        </p:txBody>
      </p:sp>
    </p:spTree>
    <p:extLst>
      <p:ext uri="{BB962C8B-B14F-4D97-AF65-F5344CB8AC3E}">
        <p14:creationId xmlns:p14="http://schemas.microsoft.com/office/powerpoint/2010/main" val="574812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24</a:t>
            </a:fld>
            <a:endParaRPr lang="en-US" dirty="0"/>
          </a:p>
        </p:txBody>
      </p:sp>
    </p:spTree>
    <p:extLst>
      <p:ext uri="{BB962C8B-B14F-4D97-AF65-F5344CB8AC3E}">
        <p14:creationId xmlns:p14="http://schemas.microsoft.com/office/powerpoint/2010/main" val="4243526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25</a:t>
            </a:fld>
            <a:endParaRPr lang="en-US" dirty="0"/>
          </a:p>
        </p:txBody>
      </p:sp>
    </p:spTree>
    <p:extLst>
      <p:ext uri="{BB962C8B-B14F-4D97-AF65-F5344CB8AC3E}">
        <p14:creationId xmlns:p14="http://schemas.microsoft.com/office/powerpoint/2010/main" val="39833857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26</a:t>
            </a:fld>
            <a:endParaRPr lang="en-US" dirty="0"/>
          </a:p>
        </p:txBody>
      </p:sp>
    </p:spTree>
    <p:extLst>
      <p:ext uri="{BB962C8B-B14F-4D97-AF65-F5344CB8AC3E}">
        <p14:creationId xmlns:p14="http://schemas.microsoft.com/office/powerpoint/2010/main" val="539714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27</a:t>
            </a:fld>
            <a:endParaRPr lang="en-US" dirty="0"/>
          </a:p>
        </p:txBody>
      </p:sp>
    </p:spTree>
    <p:extLst>
      <p:ext uri="{BB962C8B-B14F-4D97-AF65-F5344CB8AC3E}">
        <p14:creationId xmlns:p14="http://schemas.microsoft.com/office/powerpoint/2010/main" val="37757620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B587B3-0E8F-6647-BF5C-6A9BDB5A185D}" type="slidenum">
              <a:rPr lang="en-US" smtClean="0"/>
              <a:t>28</a:t>
            </a:fld>
            <a:endParaRPr lang="en-US" dirty="0"/>
          </a:p>
        </p:txBody>
      </p:sp>
    </p:spTree>
    <p:extLst>
      <p:ext uri="{BB962C8B-B14F-4D97-AF65-F5344CB8AC3E}">
        <p14:creationId xmlns:p14="http://schemas.microsoft.com/office/powerpoint/2010/main" val="911774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3</a:t>
            </a:fld>
            <a:endParaRPr lang="en-US" dirty="0"/>
          </a:p>
        </p:txBody>
      </p:sp>
    </p:spTree>
    <p:extLst>
      <p:ext uri="{BB962C8B-B14F-4D97-AF65-F5344CB8AC3E}">
        <p14:creationId xmlns:p14="http://schemas.microsoft.com/office/powerpoint/2010/main" val="389471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4</a:t>
            </a:fld>
            <a:endParaRPr lang="en-US" dirty="0"/>
          </a:p>
        </p:txBody>
      </p:sp>
    </p:spTree>
    <p:extLst>
      <p:ext uri="{BB962C8B-B14F-4D97-AF65-F5344CB8AC3E}">
        <p14:creationId xmlns:p14="http://schemas.microsoft.com/office/powerpoint/2010/main" val="564402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5</a:t>
            </a:fld>
            <a:endParaRPr lang="en-US" dirty="0"/>
          </a:p>
        </p:txBody>
      </p:sp>
    </p:spTree>
    <p:extLst>
      <p:ext uri="{BB962C8B-B14F-4D97-AF65-F5344CB8AC3E}">
        <p14:creationId xmlns:p14="http://schemas.microsoft.com/office/powerpoint/2010/main" val="208535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6</a:t>
            </a:fld>
            <a:endParaRPr lang="en-US" dirty="0"/>
          </a:p>
        </p:txBody>
      </p:sp>
    </p:spTree>
    <p:extLst>
      <p:ext uri="{BB962C8B-B14F-4D97-AF65-F5344CB8AC3E}">
        <p14:creationId xmlns:p14="http://schemas.microsoft.com/office/powerpoint/2010/main" val="4216606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7</a:t>
            </a:fld>
            <a:endParaRPr lang="en-US" dirty="0"/>
          </a:p>
        </p:txBody>
      </p:sp>
    </p:spTree>
    <p:extLst>
      <p:ext uri="{BB962C8B-B14F-4D97-AF65-F5344CB8AC3E}">
        <p14:creationId xmlns:p14="http://schemas.microsoft.com/office/powerpoint/2010/main" val="384193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8</a:t>
            </a:fld>
            <a:endParaRPr lang="en-US" dirty="0"/>
          </a:p>
        </p:txBody>
      </p:sp>
    </p:spTree>
    <p:extLst>
      <p:ext uri="{BB962C8B-B14F-4D97-AF65-F5344CB8AC3E}">
        <p14:creationId xmlns:p14="http://schemas.microsoft.com/office/powerpoint/2010/main" val="3017502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BF4B0B3-AFBE-4709-AC11-D8EFD972F112}" type="slidenum">
              <a:rPr lang="en-US" smtClean="0"/>
              <a:t>9</a:t>
            </a:fld>
            <a:endParaRPr lang="en-US" dirty="0"/>
          </a:p>
        </p:txBody>
      </p:sp>
    </p:spTree>
    <p:extLst>
      <p:ext uri="{BB962C8B-B14F-4D97-AF65-F5344CB8AC3E}">
        <p14:creationId xmlns:p14="http://schemas.microsoft.com/office/powerpoint/2010/main" val="3968849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D2E73C8-38A5-4249-8280-91B15A9865CE}" type="datetimeFigureOut">
              <a:rPr lang="en-US" smtClean="0"/>
              <a:t>9/25/2019</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09888AD-B47A-4EBF-898E-97856857AD3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omp2bgs_subpages_3.jp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396675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Box 7"/>
          <p:cNvSpPr txBox="1"/>
          <p:nvPr userDrawn="1"/>
        </p:nvSpPr>
        <p:spPr>
          <a:xfrm>
            <a:off x="1695335" y="6291098"/>
            <a:ext cx="6573184" cy="338554"/>
          </a:xfrm>
          <a:prstGeom prst="rect">
            <a:avLst/>
          </a:prstGeom>
          <a:noFill/>
        </p:spPr>
        <p:txBody>
          <a:bodyPr wrap="square" rtlCol="0">
            <a:spAutoFit/>
          </a:bodyPr>
          <a:lstStyle/>
          <a:p>
            <a:r>
              <a:rPr lang="en-US" sz="1600" b="1" dirty="0" smtClean="0">
                <a:solidFill>
                  <a:schemeClr val="bg1"/>
                </a:solidFill>
              </a:rPr>
              <a:t>Enhancing Safety • Ensuring Accountability •  Empowering Youth</a:t>
            </a:r>
            <a:endParaRPr lang="en-US" sz="1600" b="1" dirty="0">
              <a:solidFill>
                <a:schemeClr val="bg1"/>
              </a:solidFill>
            </a:endParaRPr>
          </a:p>
        </p:txBody>
      </p:sp>
      <p:pic>
        <p:nvPicPr>
          <p:cNvPr id="9" name="Picture 8"/>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95008" y="6221292"/>
            <a:ext cx="991098" cy="518221"/>
          </a:xfrm>
          <a:prstGeom prst="rect">
            <a:avLst/>
          </a:prstGeom>
        </p:spPr>
      </p:pic>
      <p:sp>
        <p:nvSpPr>
          <p:cNvPr id="10" name="Rectangle 9"/>
          <p:cNvSpPr/>
          <p:nvPr userDrawn="1"/>
        </p:nvSpPr>
        <p:spPr>
          <a:xfrm>
            <a:off x="10658239" y="6257243"/>
            <a:ext cx="1391214" cy="369332"/>
          </a:xfrm>
          <a:prstGeom prst="rect">
            <a:avLst/>
          </a:prstGeom>
        </p:spPr>
        <p:txBody>
          <a:bodyPr wrap="none">
            <a:spAutoFit/>
          </a:bodyPr>
          <a:lstStyle/>
          <a:p>
            <a:pPr algn="r"/>
            <a:r>
              <a:rPr lang="en-US" b="1" dirty="0">
                <a:solidFill>
                  <a:schemeClr val="bg1"/>
                </a:solidFill>
                <a:latin typeface="Arial Black" panose="020B0A04020102020204" pitchFamily="34" charset="0"/>
              </a:rPr>
              <a:t>ojjdp.gov </a:t>
            </a:r>
          </a:p>
        </p:txBody>
      </p:sp>
    </p:spTree>
    <p:extLst>
      <p:ext uri="{BB962C8B-B14F-4D97-AF65-F5344CB8AC3E}">
        <p14:creationId xmlns:p14="http://schemas.microsoft.com/office/powerpoint/2010/main" val="6082415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b="1" i="0" kern="1200">
          <a:solidFill>
            <a:schemeClr val="tx1"/>
          </a:solidFill>
          <a:latin typeface="Cambria"/>
          <a:ea typeface="+mj-ea"/>
          <a:cs typeface="Cambria"/>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Cambria"/>
          <a:ea typeface="+mn-ea"/>
          <a:cs typeface="Cambria"/>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Cambria"/>
          <a:ea typeface="+mn-ea"/>
          <a:cs typeface="Cambria"/>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Cambria"/>
          <a:ea typeface="+mn-ea"/>
          <a:cs typeface="Cambria"/>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Cambria"/>
          <a:ea typeface="+mn-ea"/>
          <a:cs typeface="Cambria"/>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Cambria"/>
          <a:ea typeface="+mn-ea"/>
          <a:cs typeface="Cambria"/>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ojjdp.gov/grants/solicitations/FY2018/TitleII.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3799536" y="3626426"/>
            <a:ext cx="6628179" cy="191192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en-US" sz="4000" b="1" dirty="0">
              <a:latin typeface="Cambria" charset="0"/>
              <a:ea typeface="Cambria" charset="0"/>
              <a:cs typeface="Cambria" charset="0"/>
            </a:endParaRP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996" y="3505202"/>
            <a:ext cx="2345143" cy="1226218"/>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3386" y="1158073"/>
            <a:ext cx="1752439" cy="1752439"/>
          </a:xfrm>
          <a:prstGeom prst="rect">
            <a:avLst/>
          </a:prstGeom>
        </p:spPr>
      </p:pic>
      <p:sp>
        <p:nvSpPr>
          <p:cNvPr id="2" name="TextBox 1"/>
          <p:cNvSpPr txBox="1"/>
          <p:nvPr/>
        </p:nvSpPr>
        <p:spPr>
          <a:xfrm>
            <a:off x="6760786" y="363367"/>
            <a:ext cx="5288667" cy="954107"/>
          </a:xfrm>
          <a:prstGeom prst="rect">
            <a:avLst/>
          </a:prstGeom>
          <a:noFill/>
        </p:spPr>
        <p:txBody>
          <a:bodyPr wrap="square" rtlCol="0">
            <a:spAutoFit/>
          </a:bodyPr>
          <a:lstStyle/>
          <a:p>
            <a:pPr algn="ctr"/>
            <a:r>
              <a:rPr lang="en-US" sz="2800" b="1" dirty="0" smtClean="0">
                <a:solidFill>
                  <a:srgbClr val="004F76"/>
                </a:solidFill>
                <a:latin typeface="Cambria" panose="02040503050406030204" pitchFamily="18" charset="0"/>
                <a:ea typeface="Cambria" panose="02040503050406030204" pitchFamily="18" charset="0"/>
              </a:rPr>
              <a:t>Office of Juvenile Justice and</a:t>
            </a:r>
            <a:br>
              <a:rPr lang="en-US" sz="2800" b="1" dirty="0" smtClean="0">
                <a:solidFill>
                  <a:srgbClr val="004F76"/>
                </a:solidFill>
                <a:latin typeface="Cambria" panose="02040503050406030204" pitchFamily="18" charset="0"/>
                <a:ea typeface="Cambria" panose="02040503050406030204" pitchFamily="18" charset="0"/>
              </a:rPr>
            </a:br>
            <a:r>
              <a:rPr lang="en-US" sz="2800" b="1" dirty="0" smtClean="0">
                <a:solidFill>
                  <a:srgbClr val="004F76"/>
                </a:solidFill>
                <a:latin typeface="Cambria" panose="02040503050406030204" pitchFamily="18" charset="0"/>
                <a:ea typeface="Cambria" panose="02040503050406030204" pitchFamily="18" charset="0"/>
              </a:rPr>
              <a:t>Delinquency Prevention</a:t>
            </a:r>
            <a:endParaRPr lang="en-US" sz="2800" b="1" dirty="0">
              <a:solidFill>
                <a:srgbClr val="004F76"/>
              </a:solidFill>
              <a:latin typeface="Cambria" panose="02040503050406030204" pitchFamily="18" charset="0"/>
              <a:ea typeface="Cambria" panose="02040503050406030204" pitchFamily="18" charset="0"/>
            </a:endParaRPr>
          </a:p>
        </p:txBody>
      </p:sp>
      <p:sp>
        <p:nvSpPr>
          <p:cNvPr id="4" name="Rectangle 3"/>
          <p:cNvSpPr/>
          <p:nvPr/>
        </p:nvSpPr>
        <p:spPr>
          <a:xfrm>
            <a:off x="4028797" y="1456256"/>
            <a:ext cx="6096000" cy="1754327"/>
          </a:xfrm>
          <a:prstGeom prst="rect">
            <a:avLst/>
          </a:prstGeom>
        </p:spPr>
        <p:txBody>
          <a:bodyPr>
            <a:spAutoFit/>
          </a:bodyPr>
          <a:lstStyle/>
          <a:p>
            <a:r>
              <a:rPr lang="en-US" sz="3600" dirty="0" smtClean="0">
                <a:latin typeface="Cambria" panose="02040503050406030204" pitchFamily="18" charset="0"/>
              </a:rPr>
              <a:t>Implementation of the Juvenile </a:t>
            </a:r>
            <a:r>
              <a:rPr lang="en-US" sz="3600" dirty="0">
                <a:latin typeface="Cambria" panose="02040503050406030204" pitchFamily="18" charset="0"/>
              </a:rPr>
              <a:t>Justice Reform </a:t>
            </a:r>
            <a:r>
              <a:rPr lang="en-US" sz="3600" dirty="0" smtClean="0">
                <a:latin typeface="Cambria" panose="02040503050406030204" pitchFamily="18" charset="0"/>
              </a:rPr>
              <a:t>Act 2018</a:t>
            </a:r>
            <a:endParaRPr lang="en-US" sz="3600" dirty="0">
              <a:latin typeface="Cambria" panose="02040503050406030204" pitchFamily="18" charset="0"/>
            </a:endParaRPr>
          </a:p>
        </p:txBody>
      </p:sp>
      <p:sp>
        <p:nvSpPr>
          <p:cNvPr id="5" name="TextBox 4"/>
          <p:cNvSpPr txBox="1"/>
          <p:nvPr/>
        </p:nvSpPr>
        <p:spPr>
          <a:xfrm>
            <a:off x="4200588" y="3478950"/>
            <a:ext cx="6534311" cy="2677656"/>
          </a:xfrm>
          <a:prstGeom prst="rect">
            <a:avLst/>
          </a:prstGeom>
          <a:noFill/>
        </p:spPr>
        <p:txBody>
          <a:bodyPr wrap="none" rtlCol="0">
            <a:spAutoFit/>
          </a:bodyPr>
          <a:lstStyle/>
          <a:p>
            <a:r>
              <a:rPr lang="en-US" sz="2000" dirty="0" smtClean="0">
                <a:latin typeface="Cambria" panose="02040503050406030204" pitchFamily="18" charset="0"/>
              </a:rPr>
              <a:t>Caren Harp</a:t>
            </a:r>
          </a:p>
          <a:p>
            <a:r>
              <a:rPr lang="en-US" sz="2000" dirty="0" smtClean="0">
                <a:latin typeface="Cambria" panose="02040503050406030204" pitchFamily="18" charset="0"/>
              </a:rPr>
              <a:t>Administrator</a:t>
            </a:r>
          </a:p>
          <a:p>
            <a:r>
              <a:rPr lang="en-US" sz="2000" dirty="0" smtClean="0">
                <a:latin typeface="Cambria" panose="02040503050406030204" pitchFamily="18" charset="0"/>
              </a:rPr>
              <a:t>Office of Juvenile Justice and Delinquency Prevention</a:t>
            </a:r>
          </a:p>
          <a:p>
            <a:endParaRPr lang="en-US" sz="2000" dirty="0" smtClean="0">
              <a:latin typeface="Cambria" panose="02040503050406030204" pitchFamily="18" charset="0"/>
            </a:endParaRPr>
          </a:p>
          <a:p>
            <a:r>
              <a:rPr lang="en-US" sz="2000" dirty="0" smtClean="0">
                <a:latin typeface="Cambria" panose="02040503050406030204" pitchFamily="18" charset="0"/>
              </a:rPr>
              <a:t>Tennessee Juvenile Court Services Association Conference</a:t>
            </a:r>
          </a:p>
          <a:p>
            <a:r>
              <a:rPr lang="en-US" sz="2000" dirty="0" smtClean="0">
                <a:latin typeface="Cambria" panose="02040503050406030204" pitchFamily="18" charset="0"/>
              </a:rPr>
              <a:t>August 5, 2019  Franklin, TN </a:t>
            </a:r>
          </a:p>
          <a:p>
            <a:endParaRPr lang="en-US" sz="2400" dirty="0" smtClean="0">
              <a:latin typeface="Cambria" panose="02040503050406030204" pitchFamily="18" charset="0"/>
            </a:endParaRPr>
          </a:p>
          <a:p>
            <a:endParaRPr lang="en-US" sz="2400" dirty="0">
              <a:latin typeface="Cambria" panose="02040503050406030204" pitchFamily="18" charset="0"/>
            </a:endParaRPr>
          </a:p>
        </p:txBody>
      </p:sp>
    </p:spTree>
    <p:extLst>
      <p:ext uri="{BB962C8B-B14F-4D97-AF65-F5344CB8AC3E}">
        <p14:creationId xmlns:p14="http://schemas.microsoft.com/office/powerpoint/2010/main" val="36274895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2FBFE-9EA7-4B67-9701-D6CA73138592}"/>
              </a:ext>
            </a:extLst>
          </p:cNvPr>
          <p:cNvSpPr>
            <a:spLocks noGrp="1"/>
          </p:cNvSpPr>
          <p:nvPr>
            <p:ph type="title"/>
          </p:nvPr>
        </p:nvSpPr>
        <p:spPr>
          <a:xfrm>
            <a:off x="222482" y="100850"/>
            <a:ext cx="11359919" cy="1143000"/>
          </a:xfrm>
        </p:spPr>
        <p:txBody>
          <a:bodyPr/>
          <a:lstStyle/>
          <a:p>
            <a:r>
              <a:rPr lang="en-US" dirty="0"/>
              <a:t>SAG Composition</a:t>
            </a:r>
          </a:p>
        </p:txBody>
      </p:sp>
      <p:sp>
        <p:nvSpPr>
          <p:cNvPr id="3" name="Content Placeholder 2">
            <a:extLst>
              <a:ext uri="{FF2B5EF4-FFF2-40B4-BE49-F238E27FC236}">
                <a16:creationId xmlns:a16="http://schemas.microsoft.com/office/drawing/2014/main" id="{34CB6632-7316-4F16-95D0-0218D99AAFFD}"/>
              </a:ext>
            </a:extLst>
          </p:cNvPr>
          <p:cNvSpPr>
            <a:spLocks noGrp="1"/>
          </p:cNvSpPr>
          <p:nvPr>
            <p:ph idx="1"/>
          </p:nvPr>
        </p:nvSpPr>
        <p:spPr>
          <a:xfrm>
            <a:off x="160187" y="1137920"/>
            <a:ext cx="11706693" cy="4795520"/>
          </a:xfrm>
        </p:spPr>
        <p:txBody>
          <a:bodyPr>
            <a:normAutofit lnSpcReduction="10000"/>
          </a:bodyPr>
          <a:lstStyle/>
          <a:p>
            <a:pPr marL="0" indent="0">
              <a:buNone/>
            </a:pPr>
            <a:r>
              <a:rPr lang="en-US" dirty="0"/>
              <a:t>SAG Composition [Section 223(a)(3)(A)] (p. 35-38) </a:t>
            </a:r>
          </a:p>
          <a:p>
            <a:pPr marL="0" indent="0">
              <a:buNone/>
            </a:pPr>
            <a:r>
              <a:rPr lang="en-US" sz="3067" dirty="0"/>
              <a:t>(3) </a:t>
            </a:r>
            <a:r>
              <a:rPr lang="en-US" sz="2400" dirty="0"/>
              <a:t>Provide for an advisory </a:t>
            </a:r>
            <a:r>
              <a:rPr lang="en-US" sz="2400" dirty="0" smtClean="0"/>
              <a:t>group </a:t>
            </a:r>
            <a:r>
              <a:rPr lang="en-US" sz="2400" dirty="0"/>
              <a:t>– </a:t>
            </a:r>
          </a:p>
          <a:p>
            <a:pPr marL="1219170" lvl="1" indent="-685783">
              <a:buAutoNum type="romanLcParenBoth"/>
            </a:pPr>
            <a:r>
              <a:rPr lang="en-US" dirty="0"/>
              <a:t>which members have training, experience, or special knowledge concerning adolescent development, the prevention and treatment of juvenile delinquency, the administration of juvenile justice, or the reduction of juvenile delinquency;</a:t>
            </a:r>
          </a:p>
          <a:p>
            <a:pPr marL="1828754" lvl="2" indent="-609585">
              <a:buAutoNum type="alphaUcParenBoth"/>
            </a:pPr>
            <a:r>
              <a:rPr lang="en-US" sz="2400" dirty="0"/>
              <a:t>shall consist of not less than 15 and not more than 33 members appointed by the chief executive officer of the State—</a:t>
            </a:r>
          </a:p>
          <a:p>
            <a:pPr lvl="3">
              <a:buFont typeface="Arial" panose="020B0604020202020204" pitchFamily="34" charset="0"/>
              <a:buChar char="•"/>
            </a:pPr>
            <a:r>
              <a:rPr lang="en-US" sz="2400" dirty="0"/>
              <a:t>Locally elected official representing general purpose local government;</a:t>
            </a:r>
          </a:p>
          <a:p>
            <a:pPr lvl="3">
              <a:buFont typeface="Arial" panose="020B0604020202020204" pitchFamily="34" charset="0"/>
              <a:buChar char="•"/>
            </a:pPr>
            <a:r>
              <a:rPr lang="en-US" sz="2400" dirty="0"/>
              <a:t>Representative of law enforcement and juvenile justice agencies, including:</a:t>
            </a:r>
          </a:p>
          <a:p>
            <a:pPr lvl="4">
              <a:buFont typeface="Times" panose="02020603050405020304" pitchFamily="18" charset="0"/>
              <a:buChar char="−"/>
            </a:pPr>
            <a:r>
              <a:rPr lang="en-US" sz="2267" dirty="0"/>
              <a:t>Juvenile and family court judges</a:t>
            </a:r>
          </a:p>
          <a:p>
            <a:pPr lvl="4">
              <a:buFont typeface="Times" panose="02020603050405020304" pitchFamily="18" charset="0"/>
              <a:buChar char="−"/>
            </a:pPr>
            <a:r>
              <a:rPr lang="en-US" sz="2267" dirty="0"/>
              <a:t>Prosecutors</a:t>
            </a:r>
          </a:p>
          <a:p>
            <a:pPr lvl="4">
              <a:buFont typeface="Times" panose="02020603050405020304" pitchFamily="18" charset="0"/>
              <a:buChar char="−"/>
            </a:pPr>
            <a:r>
              <a:rPr lang="en-US" sz="2267" dirty="0"/>
              <a:t>Counsel for children and youth</a:t>
            </a:r>
          </a:p>
          <a:p>
            <a:pPr lvl="4">
              <a:buFont typeface="Times" panose="02020603050405020304" pitchFamily="18" charset="0"/>
              <a:buChar char="−"/>
            </a:pPr>
            <a:r>
              <a:rPr lang="en-US" sz="2267" dirty="0"/>
              <a:t>Probation workers</a:t>
            </a:r>
          </a:p>
        </p:txBody>
      </p:sp>
    </p:spTree>
    <p:extLst>
      <p:ext uri="{BB962C8B-B14F-4D97-AF65-F5344CB8AC3E}">
        <p14:creationId xmlns:p14="http://schemas.microsoft.com/office/powerpoint/2010/main" val="2265652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68181-8016-489C-AE01-80832F2183D8}"/>
              </a:ext>
            </a:extLst>
          </p:cNvPr>
          <p:cNvSpPr>
            <a:spLocks noGrp="1"/>
          </p:cNvSpPr>
          <p:nvPr>
            <p:ph type="title"/>
          </p:nvPr>
        </p:nvSpPr>
        <p:spPr>
          <a:xfrm>
            <a:off x="223252" y="151231"/>
            <a:ext cx="10515600" cy="797928"/>
          </a:xfrm>
        </p:spPr>
        <p:txBody>
          <a:bodyPr/>
          <a:lstStyle/>
          <a:p>
            <a:r>
              <a:rPr lang="en-US" dirty="0"/>
              <a:t>SAG Composition</a:t>
            </a:r>
          </a:p>
        </p:txBody>
      </p:sp>
      <p:sp>
        <p:nvSpPr>
          <p:cNvPr id="3" name="Content Placeholder 2">
            <a:extLst>
              <a:ext uri="{FF2B5EF4-FFF2-40B4-BE49-F238E27FC236}">
                <a16:creationId xmlns:a16="http://schemas.microsoft.com/office/drawing/2014/main" id="{6CC786FD-AA9B-43BC-A922-0E6E90D55735}"/>
              </a:ext>
            </a:extLst>
          </p:cNvPr>
          <p:cNvSpPr>
            <a:spLocks noGrp="1"/>
          </p:cNvSpPr>
          <p:nvPr>
            <p:ph sz="half" idx="1"/>
          </p:nvPr>
        </p:nvSpPr>
        <p:spPr>
          <a:xfrm>
            <a:off x="93579" y="1080171"/>
            <a:ext cx="5821680" cy="4927599"/>
          </a:xfrm>
        </p:spPr>
        <p:txBody>
          <a:bodyPr>
            <a:noAutofit/>
          </a:bodyPr>
          <a:lstStyle/>
          <a:p>
            <a:r>
              <a:rPr lang="en-US" sz="2400" dirty="0"/>
              <a:t>Representatives of public agencies concerned with delinquency prevention or treatment, such as:</a:t>
            </a:r>
          </a:p>
          <a:p>
            <a:pPr lvl="1"/>
            <a:r>
              <a:rPr lang="en-US" dirty="0"/>
              <a:t>Welfare</a:t>
            </a:r>
          </a:p>
          <a:p>
            <a:pPr lvl="1"/>
            <a:r>
              <a:rPr lang="en-US" dirty="0"/>
              <a:t>Social services</a:t>
            </a:r>
          </a:p>
          <a:p>
            <a:pPr lvl="1"/>
            <a:r>
              <a:rPr lang="en-US" i="1" dirty="0">
                <a:solidFill>
                  <a:srgbClr val="000000"/>
                </a:solidFill>
              </a:rPr>
              <a:t>Child and adolescent mental health</a:t>
            </a:r>
          </a:p>
          <a:p>
            <a:pPr lvl="1"/>
            <a:r>
              <a:rPr lang="en-US" dirty="0">
                <a:solidFill>
                  <a:srgbClr val="000000"/>
                </a:solidFill>
              </a:rPr>
              <a:t>Education</a:t>
            </a:r>
          </a:p>
          <a:p>
            <a:pPr lvl="1"/>
            <a:r>
              <a:rPr lang="en-US" i="1" dirty="0">
                <a:solidFill>
                  <a:srgbClr val="000000"/>
                </a:solidFill>
              </a:rPr>
              <a:t>Child and adolescent substance abuse </a:t>
            </a:r>
          </a:p>
          <a:p>
            <a:pPr lvl="1"/>
            <a:r>
              <a:rPr lang="en-US" dirty="0">
                <a:solidFill>
                  <a:srgbClr val="000000"/>
                </a:solidFill>
              </a:rPr>
              <a:t>Special education</a:t>
            </a:r>
          </a:p>
          <a:p>
            <a:pPr lvl="1"/>
            <a:r>
              <a:rPr lang="en-US" i="1" dirty="0">
                <a:solidFill>
                  <a:srgbClr val="000000"/>
                </a:solidFill>
              </a:rPr>
              <a:t>Services for youth with disabilities </a:t>
            </a:r>
          </a:p>
          <a:p>
            <a:pPr lvl="1"/>
            <a:r>
              <a:rPr lang="en-US" dirty="0"/>
              <a:t>Recreation</a:t>
            </a:r>
          </a:p>
          <a:p>
            <a:pPr lvl="1"/>
            <a:r>
              <a:rPr lang="en-US" dirty="0"/>
              <a:t>Youth services</a:t>
            </a:r>
          </a:p>
        </p:txBody>
      </p:sp>
      <p:sp>
        <p:nvSpPr>
          <p:cNvPr id="4" name="Content Placeholder 3">
            <a:extLst>
              <a:ext uri="{FF2B5EF4-FFF2-40B4-BE49-F238E27FC236}">
                <a16:creationId xmlns:a16="http://schemas.microsoft.com/office/drawing/2014/main" id="{6D68EB92-6FE3-46F2-88CF-A9171AB7827E}"/>
              </a:ext>
            </a:extLst>
          </p:cNvPr>
          <p:cNvSpPr>
            <a:spLocks noGrp="1"/>
          </p:cNvSpPr>
          <p:nvPr>
            <p:ph sz="half" idx="2"/>
          </p:nvPr>
        </p:nvSpPr>
        <p:spPr>
          <a:xfrm>
            <a:off x="5994400" y="1066801"/>
            <a:ext cx="6197600" cy="4927600"/>
          </a:xfrm>
        </p:spPr>
        <p:txBody>
          <a:bodyPr>
            <a:noAutofit/>
          </a:bodyPr>
          <a:lstStyle/>
          <a:p>
            <a:r>
              <a:rPr lang="en-US" sz="2400" dirty="0"/>
              <a:t>Representatives of private nonprofit organizations, including persons concerned with</a:t>
            </a:r>
            <a:r>
              <a:rPr lang="en-US" sz="2400" dirty="0" smtClean="0"/>
              <a:t>:</a:t>
            </a:r>
            <a:endParaRPr lang="en-US" sz="2400" dirty="0"/>
          </a:p>
          <a:p>
            <a:pPr lvl="1"/>
            <a:r>
              <a:rPr lang="en-US" dirty="0"/>
              <a:t>Family preservation and strengthening</a:t>
            </a:r>
          </a:p>
          <a:p>
            <a:pPr lvl="1"/>
            <a:r>
              <a:rPr lang="en-US" dirty="0"/>
              <a:t>Parent groups and parent self-help groups</a:t>
            </a:r>
          </a:p>
          <a:p>
            <a:pPr lvl="1"/>
            <a:r>
              <a:rPr lang="en-US" dirty="0"/>
              <a:t>Youth development</a:t>
            </a:r>
          </a:p>
          <a:p>
            <a:pPr lvl="1"/>
            <a:r>
              <a:rPr lang="en-US" dirty="0"/>
              <a:t>Delinquency prevention and treatment</a:t>
            </a:r>
          </a:p>
          <a:p>
            <a:pPr lvl="1"/>
            <a:r>
              <a:rPr lang="en-US" dirty="0"/>
              <a:t>Neglected or dependent children</a:t>
            </a:r>
          </a:p>
          <a:p>
            <a:pPr lvl="1"/>
            <a:r>
              <a:rPr lang="en-US" dirty="0"/>
              <a:t>Quality of youth justice</a:t>
            </a:r>
          </a:p>
          <a:p>
            <a:pPr lvl="1"/>
            <a:r>
              <a:rPr lang="en-US" dirty="0"/>
              <a:t>Education</a:t>
            </a:r>
          </a:p>
          <a:p>
            <a:pPr lvl="1"/>
            <a:r>
              <a:rPr lang="en-US" dirty="0"/>
              <a:t>Social services for children</a:t>
            </a:r>
          </a:p>
        </p:txBody>
      </p:sp>
    </p:spTree>
    <p:extLst>
      <p:ext uri="{BB962C8B-B14F-4D97-AF65-F5344CB8AC3E}">
        <p14:creationId xmlns:p14="http://schemas.microsoft.com/office/powerpoint/2010/main" val="1384579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C9DE2-2901-43B3-8D56-ED3FAA01826C}"/>
              </a:ext>
            </a:extLst>
          </p:cNvPr>
          <p:cNvSpPr>
            <a:spLocks noGrp="1"/>
          </p:cNvSpPr>
          <p:nvPr>
            <p:ph type="title"/>
          </p:nvPr>
        </p:nvSpPr>
        <p:spPr>
          <a:xfrm>
            <a:off x="196516" y="137862"/>
            <a:ext cx="10515600" cy="1325563"/>
          </a:xfrm>
        </p:spPr>
        <p:txBody>
          <a:bodyPr/>
          <a:lstStyle/>
          <a:p>
            <a:r>
              <a:rPr lang="en-US" dirty="0"/>
              <a:t>SAG Composition</a:t>
            </a:r>
          </a:p>
        </p:txBody>
      </p:sp>
      <p:sp>
        <p:nvSpPr>
          <p:cNvPr id="5" name="Content Placeholder 4">
            <a:extLst>
              <a:ext uri="{FF2B5EF4-FFF2-40B4-BE49-F238E27FC236}">
                <a16:creationId xmlns:a16="http://schemas.microsoft.com/office/drawing/2014/main" id="{CA2B9372-973F-471D-AED4-E57D1E90E173}"/>
              </a:ext>
            </a:extLst>
          </p:cNvPr>
          <p:cNvSpPr>
            <a:spLocks noGrp="1"/>
          </p:cNvSpPr>
          <p:nvPr>
            <p:ph idx="1"/>
          </p:nvPr>
        </p:nvSpPr>
        <p:spPr>
          <a:xfrm>
            <a:off x="264160" y="1256632"/>
            <a:ext cx="11612880" cy="4585368"/>
          </a:xfrm>
        </p:spPr>
        <p:txBody>
          <a:bodyPr>
            <a:normAutofit/>
          </a:bodyPr>
          <a:lstStyle/>
          <a:p>
            <a:pPr>
              <a:spcAft>
                <a:spcPts val="800"/>
              </a:spcAft>
            </a:pPr>
            <a:r>
              <a:rPr lang="en-US" sz="2667" dirty="0"/>
              <a:t>Volunteers who work with </a:t>
            </a:r>
            <a:r>
              <a:rPr lang="en-US" sz="2667" i="1" dirty="0">
                <a:solidFill>
                  <a:srgbClr val="000000"/>
                </a:solidFill>
              </a:rPr>
              <a:t>delinquent youth or youth at risk of delinquency</a:t>
            </a:r>
            <a:r>
              <a:rPr lang="en-US" sz="2667" dirty="0">
                <a:solidFill>
                  <a:srgbClr val="000000"/>
                </a:solidFill>
              </a:rPr>
              <a:t>; </a:t>
            </a:r>
            <a:endParaRPr lang="en-US" sz="2667" i="1" dirty="0">
              <a:solidFill>
                <a:srgbClr val="000000"/>
              </a:solidFill>
            </a:endParaRPr>
          </a:p>
          <a:p>
            <a:pPr>
              <a:spcAft>
                <a:spcPts val="800"/>
              </a:spcAft>
            </a:pPr>
            <a:r>
              <a:rPr lang="en-US" sz="2667" i="1" dirty="0">
                <a:solidFill>
                  <a:srgbClr val="000000"/>
                </a:solidFill>
              </a:rPr>
              <a:t>representatives of </a:t>
            </a:r>
            <a:r>
              <a:rPr lang="en-US" sz="2667" dirty="0">
                <a:solidFill>
                  <a:srgbClr val="000000"/>
                </a:solidFill>
              </a:rPr>
              <a:t>programs that are alternatives to incarceration, including programs providing organized recreation activities;</a:t>
            </a:r>
          </a:p>
          <a:p>
            <a:pPr>
              <a:spcAft>
                <a:spcPts val="800"/>
              </a:spcAft>
            </a:pPr>
            <a:r>
              <a:rPr lang="en-US" sz="2667" dirty="0">
                <a:solidFill>
                  <a:srgbClr val="000000"/>
                </a:solidFill>
              </a:rPr>
              <a:t>persons with special experience and competence in addressing problems related to school violence and vandalism and alternatives to suspension and expulsion; </a:t>
            </a:r>
          </a:p>
          <a:p>
            <a:pPr>
              <a:spcAft>
                <a:spcPts val="800"/>
              </a:spcAft>
            </a:pPr>
            <a:r>
              <a:rPr lang="en-US" sz="2667" i="1" dirty="0">
                <a:solidFill>
                  <a:srgbClr val="000000"/>
                </a:solidFill>
              </a:rPr>
              <a:t>persons, licensed or certified by the applicable State, with expertise and competence in preventing and addressing mental health and substance abuse needs in delinquent youth and youth at risk of delinquency; </a:t>
            </a:r>
            <a:endParaRPr lang="en-US" sz="2667" dirty="0">
              <a:solidFill>
                <a:srgbClr val="000000"/>
              </a:solidFill>
            </a:endParaRPr>
          </a:p>
        </p:txBody>
      </p:sp>
    </p:spTree>
    <p:extLst>
      <p:ext uri="{BB962C8B-B14F-4D97-AF65-F5344CB8AC3E}">
        <p14:creationId xmlns:p14="http://schemas.microsoft.com/office/powerpoint/2010/main" val="1075196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CA1AA-7BB2-4C8E-887B-134DFE79B579}"/>
              </a:ext>
            </a:extLst>
          </p:cNvPr>
          <p:cNvSpPr>
            <a:spLocks noGrp="1"/>
          </p:cNvSpPr>
          <p:nvPr>
            <p:ph type="title"/>
          </p:nvPr>
        </p:nvSpPr>
        <p:spPr>
          <a:xfrm>
            <a:off x="249990" y="151230"/>
            <a:ext cx="10515600" cy="1325563"/>
          </a:xfrm>
        </p:spPr>
        <p:txBody>
          <a:bodyPr/>
          <a:lstStyle/>
          <a:p>
            <a:r>
              <a:rPr lang="en-US" dirty="0"/>
              <a:t>SAG Composition</a:t>
            </a:r>
          </a:p>
        </p:txBody>
      </p:sp>
      <p:sp>
        <p:nvSpPr>
          <p:cNvPr id="3" name="Content Placeholder 2">
            <a:extLst>
              <a:ext uri="{FF2B5EF4-FFF2-40B4-BE49-F238E27FC236}">
                <a16:creationId xmlns:a16="http://schemas.microsoft.com/office/drawing/2014/main" id="{1ABA3119-6133-4A0F-983B-8E4D116D765E}"/>
              </a:ext>
            </a:extLst>
          </p:cNvPr>
          <p:cNvSpPr>
            <a:spLocks noGrp="1"/>
          </p:cNvSpPr>
          <p:nvPr>
            <p:ph idx="1"/>
          </p:nvPr>
        </p:nvSpPr>
        <p:spPr>
          <a:xfrm>
            <a:off x="312287" y="1385151"/>
            <a:ext cx="11216640" cy="3893129"/>
          </a:xfrm>
        </p:spPr>
        <p:txBody>
          <a:bodyPr>
            <a:normAutofit/>
          </a:bodyPr>
          <a:lstStyle/>
          <a:p>
            <a:pPr>
              <a:spcAft>
                <a:spcPts val="800"/>
              </a:spcAft>
            </a:pPr>
            <a:r>
              <a:rPr lang="en-US" sz="2667" i="1" dirty="0">
                <a:solidFill>
                  <a:srgbClr val="000000"/>
                </a:solidFill>
              </a:rPr>
              <a:t>representatives of victim or witness advocacy groups, including at least one individual with expertise in addressing the challenges of sexual abuse and exploitation and trauma, particularly the needs of youth who experience disproportionate levels of sexual abuse, exploitation, and trauma before entering the juvenile justice system; and</a:t>
            </a:r>
          </a:p>
          <a:p>
            <a:pPr>
              <a:spcAft>
                <a:spcPts val="800"/>
              </a:spcAft>
            </a:pPr>
            <a:r>
              <a:rPr lang="en-US" sz="2667" i="1" dirty="0">
                <a:solidFill>
                  <a:srgbClr val="000000"/>
                </a:solidFill>
              </a:rPr>
              <a:t>for a State in which one or more Indian Tribes are located, an Indian tribal representative (if such representative is available) or other individual with significant expertise in tribal law enforcement and juvenile justice in Indian tribal communitie</a:t>
            </a:r>
            <a:r>
              <a:rPr lang="en-US" sz="2667" dirty="0">
                <a:solidFill>
                  <a:srgbClr val="000000"/>
                </a:solidFill>
              </a:rPr>
              <a:t>s;</a:t>
            </a:r>
            <a:endParaRPr lang="en-US" sz="2667" i="1" dirty="0">
              <a:solidFill>
                <a:srgbClr val="000000"/>
              </a:solidFill>
            </a:endParaRPr>
          </a:p>
          <a:p>
            <a:endParaRPr lang="en-US" dirty="0"/>
          </a:p>
        </p:txBody>
      </p:sp>
    </p:spTree>
    <p:extLst>
      <p:ext uri="{BB962C8B-B14F-4D97-AF65-F5344CB8AC3E}">
        <p14:creationId xmlns:p14="http://schemas.microsoft.com/office/powerpoint/2010/main" val="2534989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020A2-7BC3-4ECC-90F4-ECE26F5568D6}"/>
              </a:ext>
            </a:extLst>
          </p:cNvPr>
          <p:cNvSpPr>
            <a:spLocks noGrp="1"/>
          </p:cNvSpPr>
          <p:nvPr>
            <p:ph type="title"/>
          </p:nvPr>
        </p:nvSpPr>
        <p:spPr>
          <a:xfrm>
            <a:off x="129674" y="177967"/>
            <a:ext cx="10515600" cy="1325563"/>
          </a:xfrm>
        </p:spPr>
        <p:txBody>
          <a:bodyPr/>
          <a:lstStyle/>
          <a:p>
            <a:r>
              <a:rPr lang="en-US" dirty="0"/>
              <a:t>SAG Composition</a:t>
            </a:r>
          </a:p>
        </p:txBody>
      </p:sp>
      <p:sp>
        <p:nvSpPr>
          <p:cNvPr id="3" name="Content Placeholder 2">
            <a:extLst>
              <a:ext uri="{FF2B5EF4-FFF2-40B4-BE49-F238E27FC236}">
                <a16:creationId xmlns:a16="http://schemas.microsoft.com/office/drawing/2014/main" id="{E3F6DA99-3212-4641-B4D2-64436279C6C8}"/>
              </a:ext>
            </a:extLst>
          </p:cNvPr>
          <p:cNvSpPr>
            <a:spLocks noGrp="1"/>
          </p:cNvSpPr>
          <p:nvPr>
            <p:ph idx="1"/>
          </p:nvPr>
        </p:nvSpPr>
        <p:spPr/>
        <p:txBody>
          <a:bodyPr>
            <a:normAutofit/>
          </a:bodyPr>
          <a:lstStyle/>
          <a:p>
            <a:pPr marL="0" indent="0">
              <a:lnSpc>
                <a:spcPct val="80000"/>
              </a:lnSpc>
              <a:spcAft>
                <a:spcPts val="800"/>
              </a:spcAft>
              <a:buNone/>
            </a:pPr>
            <a:r>
              <a:rPr lang="en-US" sz="2667" dirty="0"/>
              <a:t>(iii) a majority of which members (including the chairperson) shall not be full-time employees of the Federal, State, or local government; </a:t>
            </a:r>
          </a:p>
          <a:p>
            <a:pPr marL="0" indent="0">
              <a:spcAft>
                <a:spcPts val="800"/>
              </a:spcAft>
              <a:buNone/>
            </a:pPr>
            <a:r>
              <a:rPr lang="en-US" sz="2667" dirty="0"/>
              <a:t>(iv) at least one-fifth of which members shall be under the age of </a:t>
            </a:r>
            <a:r>
              <a:rPr lang="en-US" sz="2667" i="1" dirty="0"/>
              <a:t>28</a:t>
            </a:r>
            <a:r>
              <a:rPr lang="en-US" sz="2667" dirty="0"/>
              <a:t> at the time of </a:t>
            </a:r>
            <a:r>
              <a:rPr lang="en-US" sz="2667" i="1" dirty="0"/>
              <a:t>initial</a:t>
            </a:r>
            <a:r>
              <a:rPr lang="en-US" sz="2667" dirty="0"/>
              <a:t> appointment; and</a:t>
            </a:r>
          </a:p>
          <a:p>
            <a:pPr marL="0" indent="0">
              <a:spcAft>
                <a:spcPts val="800"/>
              </a:spcAft>
              <a:buNone/>
            </a:pPr>
            <a:r>
              <a:rPr lang="en-US" sz="2667" dirty="0"/>
              <a:t>(v) at least 3 members who have been or are currently under the jurisdiction of the juvenile justice system </a:t>
            </a:r>
            <a:r>
              <a:rPr lang="en-US" sz="2667" i="1" dirty="0">
                <a:solidFill>
                  <a:srgbClr val="000000"/>
                </a:solidFill>
              </a:rPr>
              <a:t>or, if not feasible and in appropriate circumstances, who is the parent or guardian of someone who has been or is currently under the jurisdiction of the juvenile justice system;</a:t>
            </a:r>
            <a:endParaRPr lang="en-US" sz="2667" dirty="0">
              <a:solidFill>
                <a:srgbClr val="000000"/>
              </a:solidFill>
            </a:endParaRPr>
          </a:p>
          <a:p>
            <a:pPr marL="0" indent="0">
              <a:buNone/>
            </a:pPr>
            <a:endParaRPr lang="en-US" sz="2667" dirty="0"/>
          </a:p>
        </p:txBody>
      </p:sp>
    </p:spTree>
    <p:extLst>
      <p:ext uri="{BB962C8B-B14F-4D97-AF65-F5344CB8AC3E}">
        <p14:creationId xmlns:p14="http://schemas.microsoft.com/office/powerpoint/2010/main" val="568287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09D50-ADE4-441B-A16F-EE9FABC43AE5}"/>
              </a:ext>
            </a:extLst>
          </p:cNvPr>
          <p:cNvSpPr>
            <a:spLocks noGrp="1"/>
          </p:cNvSpPr>
          <p:nvPr>
            <p:ph type="title"/>
          </p:nvPr>
        </p:nvSpPr>
        <p:spPr>
          <a:xfrm>
            <a:off x="130476" y="100850"/>
            <a:ext cx="11318240" cy="1143000"/>
          </a:xfrm>
        </p:spPr>
        <p:txBody>
          <a:bodyPr/>
          <a:lstStyle/>
          <a:p>
            <a:r>
              <a:rPr lang="en-US" dirty="0"/>
              <a:t>SAG Duties </a:t>
            </a:r>
          </a:p>
        </p:txBody>
      </p:sp>
      <p:sp>
        <p:nvSpPr>
          <p:cNvPr id="3" name="Content Placeholder 2">
            <a:extLst>
              <a:ext uri="{FF2B5EF4-FFF2-40B4-BE49-F238E27FC236}">
                <a16:creationId xmlns:a16="http://schemas.microsoft.com/office/drawing/2014/main" id="{AF2050D6-7B6C-4817-BC5A-AED81A9571EB}"/>
              </a:ext>
            </a:extLst>
          </p:cNvPr>
          <p:cNvSpPr>
            <a:spLocks noGrp="1"/>
          </p:cNvSpPr>
          <p:nvPr>
            <p:ph idx="1"/>
          </p:nvPr>
        </p:nvSpPr>
        <p:spPr>
          <a:xfrm>
            <a:off x="197318" y="1118135"/>
            <a:ext cx="11511280" cy="4643120"/>
          </a:xfrm>
        </p:spPr>
        <p:txBody>
          <a:bodyPr>
            <a:normAutofit fontScale="92500" lnSpcReduction="10000"/>
          </a:bodyPr>
          <a:lstStyle/>
          <a:p>
            <a:pPr marL="0" indent="0">
              <a:spcAft>
                <a:spcPts val="533"/>
              </a:spcAft>
              <a:buNone/>
            </a:pPr>
            <a:r>
              <a:rPr lang="en-US" sz="2667" dirty="0">
                <a:solidFill>
                  <a:prstClr val="black"/>
                </a:solidFill>
              </a:rPr>
              <a:t>SAG Duties [Section 223(a)(3)(B-E)] (p. 38) </a:t>
            </a:r>
          </a:p>
          <a:p>
            <a:pPr marL="0" indent="0">
              <a:spcAft>
                <a:spcPts val="533"/>
              </a:spcAft>
              <a:buNone/>
            </a:pPr>
            <a:r>
              <a:rPr lang="en-US" sz="2533" dirty="0">
                <a:solidFill>
                  <a:prstClr val="black"/>
                </a:solidFill>
              </a:rPr>
              <a:t>(B) </a:t>
            </a:r>
            <a:r>
              <a:rPr lang="en-US" sz="2533" dirty="0"/>
              <a:t>shall participate in the development and review of the State's juvenile justice plan prior to submission to the supervisory board for final action;</a:t>
            </a:r>
          </a:p>
          <a:p>
            <a:pPr marL="0" indent="0">
              <a:spcAft>
                <a:spcPts val="533"/>
              </a:spcAft>
              <a:buNone/>
            </a:pPr>
            <a:r>
              <a:rPr lang="en-US" sz="2533" dirty="0">
                <a:solidFill>
                  <a:prstClr val="black"/>
                </a:solidFill>
              </a:rPr>
              <a:t>(C) </a:t>
            </a:r>
            <a:r>
              <a:rPr lang="en-US" sz="2533" dirty="0"/>
              <a:t>shall be afforded the opportunity to review and comment, not later than 45 days after their submission to the advisory group, on all juvenile justice and delinquency prevention grant applications submitted to the State agency designated under paragraph (1);</a:t>
            </a:r>
          </a:p>
          <a:p>
            <a:pPr marL="0" indent="0">
              <a:spcAft>
                <a:spcPts val="533"/>
              </a:spcAft>
              <a:buNone/>
            </a:pPr>
            <a:r>
              <a:rPr lang="en-US" sz="2533" dirty="0"/>
              <a:t>(D) shall, consistent with this subchapter – </a:t>
            </a:r>
          </a:p>
          <a:p>
            <a:pPr marL="1219170" lvl="1" indent="-685783">
              <a:spcAft>
                <a:spcPts val="533"/>
              </a:spcAft>
              <a:buAutoNum type="romanLcParenBoth"/>
            </a:pPr>
            <a:r>
              <a:rPr lang="en-US" sz="2133" dirty="0"/>
              <a:t>advise the State agency designated under paragraph (1) and its supervisory board; and </a:t>
            </a:r>
          </a:p>
          <a:p>
            <a:pPr marL="1219170" lvl="1" indent="-685783">
              <a:spcAft>
                <a:spcPts val="533"/>
              </a:spcAft>
              <a:buAutoNum type="romanLcParenBoth"/>
            </a:pPr>
            <a:r>
              <a:rPr lang="en-US" sz="2133" dirty="0"/>
              <a:t>submit to the chief executive officer and the legislature of the State ) </a:t>
            </a:r>
            <a:r>
              <a:rPr lang="en-US" sz="2133" i="1" dirty="0">
                <a:solidFill>
                  <a:srgbClr val="000000"/>
                </a:solidFill>
              </a:rPr>
              <a:t>at least every 2 years a report and necessary recommendations regarding State compliance with the core requirements</a:t>
            </a:r>
            <a:r>
              <a:rPr lang="en-US" sz="2133" dirty="0">
                <a:solidFill>
                  <a:srgbClr val="000000"/>
                </a:solidFill>
              </a:rPr>
              <a:t>; and</a:t>
            </a:r>
          </a:p>
          <a:p>
            <a:pPr marL="1219170" lvl="1" indent="-685783">
              <a:spcAft>
                <a:spcPts val="533"/>
              </a:spcAft>
              <a:buAutoNum type="romanLcParenBoth"/>
            </a:pPr>
            <a:r>
              <a:rPr lang="en-US" sz="2133" dirty="0"/>
              <a:t>contact and seek regular input from juveniles currently under the jurisdiction of the juvenile justice system; and</a:t>
            </a:r>
          </a:p>
          <a:p>
            <a:pPr marL="0" indent="0">
              <a:buNone/>
            </a:pPr>
            <a:endParaRPr lang="en-US" sz="2667" dirty="0"/>
          </a:p>
          <a:p>
            <a:pPr marL="0" indent="0">
              <a:buNone/>
            </a:pPr>
            <a:endParaRPr lang="en-US" sz="2667" dirty="0">
              <a:solidFill>
                <a:prstClr val="black"/>
              </a:solidFill>
            </a:endParaRPr>
          </a:p>
          <a:p>
            <a:pPr marL="0" indent="0">
              <a:buNone/>
            </a:pPr>
            <a:endParaRPr lang="en-US" dirty="0"/>
          </a:p>
        </p:txBody>
      </p:sp>
    </p:spTree>
    <p:extLst>
      <p:ext uri="{BB962C8B-B14F-4D97-AF65-F5344CB8AC3E}">
        <p14:creationId xmlns:p14="http://schemas.microsoft.com/office/powerpoint/2010/main" val="2252275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A70C9-FE0A-4949-B0EE-FB8B409A8203}"/>
              </a:ext>
            </a:extLst>
          </p:cNvPr>
          <p:cNvSpPr>
            <a:spLocks noGrp="1"/>
          </p:cNvSpPr>
          <p:nvPr>
            <p:ph type="title"/>
          </p:nvPr>
        </p:nvSpPr>
        <p:spPr/>
        <p:txBody>
          <a:bodyPr/>
          <a:lstStyle/>
          <a:p>
            <a:r>
              <a:rPr lang="en-US" dirty="0"/>
              <a:t>SAG Duties </a:t>
            </a:r>
          </a:p>
        </p:txBody>
      </p:sp>
      <p:sp>
        <p:nvSpPr>
          <p:cNvPr id="3" name="Content Placeholder 2">
            <a:extLst>
              <a:ext uri="{FF2B5EF4-FFF2-40B4-BE49-F238E27FC236}">
                <a16:creationId xmlns:a16="http://schemas.microsoft.com/office/drawing/2014/main" id="{1BB69F84-F303-45DC-928B-11B84C34FD46}"/>
              </a:ext>
            </a:extLst>
          </p:cNvPr>
          <p:cNvSpPr>
            <a:spLocks noGrp="1"/>
          </p:cNvSpPr>
          <p:nvPr>
            <p:ph idx="1"/>
          </p:nvPr>
        </p:nvSpPr>
        <p:spPr/>
        <p:txBody>
          <a:bodyPr>
            <a:normAutofit/>
          </a:bodyPr>
          <a:lstStyle/>
          <a:p>
            <a:pPr marL="0" indent="0">
              <a:buNone/>
            </a:pPr>
            <a:r>
              <a:rPr lang="en-US" sz="2667" dirty="0"/>
              <a:t>(E) may, consistent with this subchapter –  </a:t>
            </a:r>
          </a:p>
          <a:p>
            <a:pPr marL="1295368" lvl="1" indent="-761981">
              <a:spcBef>
                <a:spcPts val="800"/>
              </a:spcBef>
              <a:spcAft>
                <a:spcPts val="800"/>
              </a:spcAft>
              <a:buAutoNum type="romanLcParenBoth"/>
            </a:pPr>
            <a:r>
              <a:rPr lang="en-US" sz="2267" dirty="0"/>
              <a:t>advise on State supervisory board and local criminal justice advisory board composition; and</a:t>
            </a:r>
          </a:p>
          <a:p>
            <a:pPr marL="1295368" lvl="1" indent="-761981">
              <a:spcAft>
                <a:spcPts val="800"/>
              </a:spcAft>
              <a:buFont typeface="Arial"/>
              <a:buAutoNum type="romanLcParenBoth"/>
            </a:pPr>
            <a:r>
              <a:rPr lang="en-US" sz="2267" dirty="0"/>
              <a:t>review progress and accomplishments of projects funded under the State plan.</a:t>
            </a:r>
          </a:p>
          <a:p>
            <a:pPr marL="0" indent="0">
              <a:buNone/>
            </a:pPr>
            <a:endParaRPr lang="en-US" sz="2667" dirty="0"/>
          </a:p>
        </p:txBody>
      </p:sp>
    </p:spTree>
    <p:extLst>
      <p:ext uri="{BB962C8B-B14F-4D97-AF65-F5344CB8AC3E}">
        <p14:creationId xmlns:p14="http://schemas.microsoft.com/office/powerpoint/2010/main" val="4127411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B4286-A015-46F4-B625-9FD7626FE3FB}"/>
              </a:ext>
            </a:extLst>
          </p:cNvPr>
          <p:cNvSpPr>
            <a:spLocks noGrp="1"/>
          </p:cNvSpPr>
          <p:nvPr>
            <p:ph type="title"/>
          </p:nvPr>
        </p:nvSpPr>
        <p:spPr>
          <a:xfrm>
            <a:off x="182417" y="0"/>
            <a:ext cx="11747036" cy="895684"/>
          </a:xfrm>
        </p:spPr>
        <p:txBody>
          <a:bodyPr>
            <a:normAutofit/>
          </a:bodyPr>
          <a:lstStyle/>
          <a:p>
            <a:r>
              <a:rPr lang="en-US" dirty="0"/>
              <a:t>Use of Title II Formula Grants Program Funds</a:t>
            </a:r>
          </a:p>
        </p:txBody>
      </p:sp>
      <p:sp>
        <p:nvSpPr>
          <p:cNvPr id="3" name="Content Placeholder 2">
            <a:extLst>
              <a:ext uri="{FF2B5EF4-FFF2-40B4-BE49-F238E27FC236}">
                <a16:creationId xmlns:a16="http://schemas.microsoft.com/office/drawing/2014/main" id="{4BF47629-79C3-4367-851D-F4F458E6C88A}"/>
              </a:ext>
            </a:extLst>
          </p:cNvPr>
          <p:cNvSpPr>
            <a:spLocks noGrp="1"/>
          </p:cNvSpPr>
          <p:nvPr>
            <p:ph idx="1"/>
          </p:nvPr>
        </p:nvSpPr>
        <p:spPr>
          <a:xfrm>
            <a:off x="209154" y="975896"/>
            <a:ext cx="11747036" cy="5146842"/>
          </a:xfrm>
        </p:spPr>
        <p:txBody>
          <a:bodyPr>
            <a:normAutofit fontScale="32500" lnSpcReduction="20000"/>
          </a:bodyPr>
          <a:lstStyle/>
          <a:p>
            <a:pPr marL="0" indent="0">
              <a:spcAft>
                <a:spcPts val="533"/>
              </a:spcAft>
              <a:buNone/>
            </a:pPr>
            <a:r>
              <a:rPr lang="en-US" sz="6000" dirty="0">
                <a:solidFill>
                  <a:prstClr val="black"/>
                </a:solidFill>
              </a:rPr>
              <a:t>[Section 223(a)(5)(A-C)] (p. 39-40)</a:t>
            </a:r>
          </a:p>
          <a:p>
            <a:pPr marL="0" indent="0">
              <a:spcAft>
                <a:spcPts val="267"/>
              </a:spcAft>
              <a:buNone/>
            </a:pPr>
            <a:r>
              <a:rPr lang="en-US" sz="6000" dirty="0">
                <a:solidFill>
                  <a:prstClr val="black"/>
                </a:solidFill>
              </a:rPr>
              <a:t>(5) </a:t>
            </a:r>
            <a:r>
              <a:rPr lang="en-US" sz="6000" dirty="0"/>
              <a:t>unless the provisions of this paragraph are waived at the discretion of the Administrator for any State in which the services for delinquent or other youth are organized primarily on a statewide basis, provide that at least 66 2/3 per centum of funds received by the State under section 11132 of this title reduced by the percentage (if any) specified by the State under the authority of paragraph (25) and excluding funds made available to the State advisory group under section 11132(d) of this title, shall be expended – </a:t>
            </a:r>
          </a:p>
          <a:p>
            <a:pPr marL="609585" indent="-609585">
              <a:spcAft>
                <a:spcPts val="267"/>
              </a:spcAft>
              <a:buAutoNum type="alphaUcParenBoth"/>
            </a:pPr>
            <a:r>
              <a:rPr lang="en-US" sz="6000" dirty="0"/>
              <a:t>through programs of units of local government or combinations thereof, to the extent such programs are consistent with the State plan;</a:t>
            </a:r>
          </a:p>
          <a:p>
            <a:pPr marL="609585" indent="-609585">
              <a:spcAft>
                <a:spcPts val="267"/>
              </a:spcAft>
              <a:buAutoNum type="alphaUcParenBoth"/>
            </a:pPr>
            <a:r>
              <a:rPr lang="en-US" sz="6000" dirty="0"/>
              <a:t>Through programs of local private agencies, to the extent such programs are consistent with the State plan, except that direct funding of any local private agency by a State shall be permitted only if such agency requests such funding after it has applied for and been denied funding by any unit of local government or combination thereof; and</a:t>
            </a:r>
          </a:p>
          <a:p>
            <a:pPr marL="609585" indent="-609585">
              <a:spcAft>
                <a:spcPts val="267"/>
              </a:spcAft>
              <a:buAutoNum type="alphaUcParenBoth"/>
            </a:pPr>
            <a:r>
              <a:rPr lang="en-US" sz="6000" dirty="0"/>
              <a:t>to provide funds for programs of Indian tribes that agree to attempt to comply with the core requirements applicable to the detention and confinement of juveniles, an amount that bears the same ratio to the aggregate amount to be expended through programs referred to in subparagraphs (A) and (B) as the population under 18 years of age in the geographical areas in which such tribes perform such functions bears to the State population under 18 years of age</a:t>
            </a:r>
          </a:p>
          <a:p>
            <a:pPr marL="0" indent="0">
              <a:buNone/>
            </a:pPr>
            <a:endParaRPr lang="en-US" dirty="0"/>
          </a:p>
        </p:txBody>
      </p:sp>
    </p:spTree>
    <p:extLst>
      <p:ext uri="{BB962C8B-B14F-4D97-AF65-F5344CB8AC3E}">
        <p14:creationId xmlns:p14="http://schemas.microsoft.com/office/powerpoint/2010/main" val="133949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E424AF-D982-407B-BD88-81825F813C0E}"/>
              </a:ext>
            </a:extLst>
          </p:cNvPr>
          <p:cNvSpPr>
            <a:spLocks noGrp="1"/>
          </p:cNvSpPr>
          <p:nvPr>
            <p:ph type="title"/>
          </p:nvPr>
        </p:nvSpPr>
        <p:spPr>
          <a:xfrm>
            <a:off x="152133" y="147052"/>
            <a:ext cx="11866078" cy="1096211"/>
          </a:xfrm>
        </p:spPr>
        <p:txBody>
          <a:bodyPr>
            <a:normAutofit/>
          </a:bodyPr>
          <a:lstStyle/>
          <a:p>
            <a:r>
              <a:rPr lang="en-US" sz="3600" dirty="0"/>
              <a:t>Formula Grants Program </a:t>
            </a:r>
            <a:r>
              <a:rPr lang="en-US" sz="3600" dirty="0" smtClean="0"/>
              <a:t>Areas </a:t>
            </a:r>
            <a:r>
              <a:rPr lang="en-US" sz="2000" dirty="0" smtClean="0"/>
              <a:t>[</a:t>
            </a:r>
            <a:r>
              <a:rPr lang="en-US" sz="2000" dirty="0"/>
              <a:t>Section 223(a)(9)</a:t>
            </a:r>
            <a:r>
              <a:rPr lang="en-US" sz="2000" dirty="0" smtClean="0"/>
              <a:t>] (p. 42-46) </a:t>
            </a:r>
            <a:br>
              <a:rPr lang="en-US" sz="2000" dirty="0" smtClean="0"/>
            </a:br>
            <a:endParaRPr lang="en-US" sz="2000" dirty="0"/>
          </a:p>
        </p:txBody>
      </p:sp>
      <p:sp>
        <p:nvSpPr>
          <p:cNvPr id="5" name="Content Placeholder 4">
            <a:extLst>
              <a:ext uri="{FF2B5EF4-FFF2-40B4-BE49-F238E27FC236}">
                <a16:creationId xmlns:a16="http://schemas.microsoft.com/office/drawing/2014/main" id="{E9BFBEE4-3115-4978-A5D7-3B27EF8E0554}"/>
              </a:ext>
            </a:extLst>
          </p:cNvPr>
          <p:cNvSpPr>
            <a:spLocks noGrp="1"/>
          </p:cNvSpPr>
          <p:nvPr>
            <p:ph sz="half" idx="1"/>
          </p:nvPr>
        </p:nvSpPr>
        <p:spPr>
          <a:xfrm>
            <a:off x="145448" y="1215456"/>
            <a:ext cx="5590151" cy="4683395"/>
          </a:xfrm>
        </p:spPr>
        <p:txBody>
          <a:bodyPr>
            <a:normAutofit/>
          </a:bodyPr>
          <a:lstStyle/>
          <a:p>
            <a:r>
              <a:rPr lang="en-US" sz="2000" i="1" dirty="0">
                <a:solidFill>
                  <a:srgbClr val="000000"/>
                </a:solidFill>
              </a:rPr>
              <a:t>Addressing the Needs of Girls (V)</a:t>
            </a:r>
          </a:p>
          <a:p>
            <a:r>
              <a:rPr lang="en-US" sz="2000" i="1" dirty="0">
                <a:solidFill>
                  <a:srgbClr val="000000"/>
                </a:solidFill>
              </a:rPr>
              <a:t>Aftercare/Reentry </a:t>
            </a:r>
            <a:r>
              <a:rPr lang="en-US" sz="2000" dirty="0">
                <a:solidFill>
                  <a:srgbClr val="000000"/>
                </a:solidFill>
              </a:rPr>
              <a:t>(R)</a:t>
            </a:r>
          </a:p>
          <a:p>
            <a:r>
              <a:rPr lang="en-US" sz="2000" i="1" dirty="0">
                <a:solidFill>
                  <a:srgbClr val="000000"/>
                </a:solidFill>
              </a:rPr>
              <a:t>After-School Programs </a:t>
            </a:r>
            <a:r>
              <a:rPr lang="en-US" sz="2000" dirty="0">
                <a:solidFill>
                  <a:srgbClr val="000000"/>
                </a:solidFill>
              </a:rPr>
              <a:t>(Q)</a:t>
            </a:r>
          </a:p>
          <a:p>
            <a:r>
              <a:rPr lang="en-US" sz="2000" dirty="0">
                <a:solidFill>
                  <a:srgbClr val="000000"/>
                </a:solidFill>
              </a:rPr>
              <a:t>Alternatives to Detention and Placement (A)</a:t>
            </a:r>
          </a:p>
          <a:p>
            <a:r>
              <a:rPr lang="en-US" sz="2000" i="1" dirty="0">
                <a:solidFill>
                  <a:srgbClr val="000000"/>
                </a:solidFill>
              </a:rPr>
              <a:t>Child Abuse and Neglect Programs </a:t>
            </a:r>
            <a:r>
              <a:rPr lang="en-US" sz="2000" dirty="0">
                <a:solidFill>
                  <a:srgbClr val="000000"/>
                </a:solidFill>
              </a:rPr>
              <a:t>(D)</a:t>
            </a:r>
          </a:p>
          <a:p>
            <a:r>
              <a:rPr lang="en-US" sz="2000" dirty="0">
                <a:solidFill>
                  <a:srgbClr val="000000"/>
                </a:solidFill>
              </a:rPr>
              <a:t>Diversion </a:t>
            </a:r>
          </a:p>
          <a:p>
            <a:r>
              <a:rPr lang="en-US" sz="2000" i="1" dirty="0">
                <a:solidFill>
                  <a:srgbClr val="000000"/>
                </a:solidFill>
              </a:rPr>
              <a:t>Compliance Monitoring and TTA to Secure Facilities </a:t>
            </a:r>
            <a:r>
              <a:rPr lang="en-US" sz="2000" dirty="0">
                <a:solidFill>
                  <a:srgbClr val="000000"/>
                </a:solidFill>
              </a:rPr>
              <a:t>(W)</a:t>
            </a:r>
          </a:p>
          <a:p>
            <a:pPr lvl="1"/>
            <a:r>
              <a:rPr lang="en-US" sz="2000" dirty="0">
                <a:solidFill>
                  <a:srgbClr val="000000"/>
                </a:solidFill>
              </a:rPr>
              <a:t>Denationalization of Status Offenders</a:t>
            </a:r>
          </a:p>
          <a:p>
            <a:pPr lvl="1"/>
            <a:r>
              <a:rPr lang="en-US" sz="2000" dirty="0">
                <a:solidFill>
                  <a:srgbClr val="000000"/>
                </a:solidFill>
              </a:rPr>
              <a:t>Disproportionate Minority Contact </a:t>
            </a:r>
          </a:p>
          <a:p>
            <a:pPr lvl="1"/>
            <a:r>
              <a:rPr lang="en-US" sz="2000" dirty="0">
                <a:solidFill>
                  <a:srgbClr val="000000"/>
                </a:solidFill>
              </a:rPr>
              <a:t>Jail Removal</a:t>
            </a:r>
          </a:p>
          <a:p>
            <a:pPr lvl="1"/>
            <a:r>
              <a:rPr lang="en-US" sz="2000" dirty="0">
                <a:solidFill>
                  <a:srgbClr val="000000"/>
                </a:solidFill>
              </a:rPr>
              <a:t>Separation of Juveniles from Adult Inmates</a:t>
            </a:r>
            <a:r>
              <a:rPr lang="en-US" sz="2000" dirty="0"/>
              <a:t> </a:t>
            </a:r>
          </a:p>
          <a:p>
            <a:endParaRPr lang="en-US" sz="1600" dirty="0"/>
          </a:p>
        </p:txBody>
      </p:sp>
      <p:sp>
        <p:nvSpPr>
          <p:cNvPr id="6" name="Content Placeholder 5">
            <a:extLst>
              <a:ext uri="{FF2B5EF4-FFF2-40B4-BE49-F238E27FC236}">
                <a16:creationId xmlns:a16="http://schemas.microsoft.com/office/drawing/2014/main" id="{A130F96D-5098-492A-9DE7-E30B9D5C9EFE}"/>
              </a:ext>
            </a:extLst>
          </p:cNvPr>
          <p:cNvSpPr>
            <a:spLocks noGrp="1"/>
          </p:cNvSpPr>
          <p:nvPr>
            <p:ph sz="half" idx="2"/>
          </p:nvPr>
        </p:nvSpPr>
        <p:spPr>
          <a:xfrm>
            <a:off x="6028860" y="1313411"/>
            <a:ext cx="6056544" cy="4213947"/>
          </a:xfrm>
        </p:spPr>
        <p:txBody>
          <a:bodyPr>
            <a:noAutofit/>
          </a:bodyPr>
          <a:lstStyle/>
          <a:p>
            <a:pPr lvl="0"/>
            <a:r>
              <a:rPr lang="en-US" sz="2000" i="1" dirty="0">
                <a:solidFill>
                  <a:srgbClr val="000000"/>
                </a:solidFill>
              </a:rPr>
              <a:t>Learning and Other Disabilities </a:t>
            </a:r>
            <a:r>
              <a:rPr lang="en-US" sz="2000" dirty="0">
                <a:solidFill>
                  <a:srgbClr val="000000"/>
                </a:solidFill>
              </a:rPr>
              <a:t>(I) </a:t>
            </a:r>
          </a:p>
          <a:p>
            <a:pPr lvl="0"/>
            <a:r>
              <a:rPr lang="en-US" sz="2000" dirty="0">
                <a:solidFill>
                  <a:srgbClr val="000000"/>
                </a:solidFill>
              </a:rPr>
              <a:t>Legal Representation for Juveniles (G)</a:t>
            </a:r>
          </a:p>
          <a:p>
            <a:pPr lvl="0"/>
            <a:r>
              <a:rPr lang="en-US" sz="2000" dirty="0">
                <a:solidFill>
                  <a:srgbClr val="000000"/>
                </a:solidFill>
              </a:rPr>
              <a:t>Mental Health or Co-occurring Disorder Services (T)</a:t>
            </a:r>
          </a:p>
          <a:p>
            <a:r>
              <a:rPr lang="en-US" sz="2000" i="1" dirty="0">
                <a:solidFill>
                  <a:srgbClr val="000000"/>
                </a:solidFill>
              </a:rPr>
              <a:t>Mentoring, Counseling, and Training Programs </a:t>
            </a:r>
            <a:r>
              <a:rPr lang="en-US" sz="2000" dirty="0">
                <a:solidFill>
                  <a:srgbClr val="000000"/>
                </a:solidFill>
              </a:rPr>
              <a:t>(H)</a:t>
            </a:r>
          </a:p>
          <a:p>
            <a:r>
              <a:rPr lang="en-US" sz="2000" dirty="0">
                <a:solidFill>
                  <a:srgbClr val="000000"/>
                </a:solidFill>
              </a:rPr>
              <a:t>Planning and Administration </a:t>
            </a:r>
          </a:p>
          <a:p>
            <a:r>
              <a:rPr lang="en-US" sz="2000" i="1" dirty="0">
                <a:solidFill>
                  <a:srgbClr val="000000"/>
                </a:solidFill>
              </a:rPr>
              <a:t>Positive Youth Development </a:t>
            </a:r>
            <a:r>
              <a:rPr lang="en-US" sz="2000" dirty="0">
                <a:solidFill>
                  <a:srgbClr val="000000"/>
                </a:solidFill>
              </a:rPr>
              <a:t>(L) </a:t>
            </a:r>
          </a:p>
          <a:p>
            <a:r>
              <a:rPr lang="en-US" sz="2000" i="1" dirty="0">
                <a:solidFill>
                  <a:srgbClr val="000000"/>
                </a:solidFill>
              </a:rPr>
              <a:t>Delinquency Prevention </a:t>
            </a:r>
            <a:r>
              <a:rPr lang="en-US" sz="2000" dirty="0"/>
              <a:t>(C)</a:t>
            </a:r>
          </a:p>
          <a:p>
            <a:r>
              <a:rPr lang="en-US" sz="2000" dirty="0"/>
              <a:t>Gangs (J)</a:t>
            </a:r>
          </a:p>
          <a:p>
            <a:endParaRPr lang="en-US" sz="2000" dirty="0"/>
          </a:p>
          <a:p>
            <a:pPr marL="0" indent="0">
              <a:buNone/>
            </a:pPr>
            <a:endParaRPr lang="en-US" sz="2000" dirty="0"/>
          </a:p>
        </p:txBody>
      </p:sp>
    </p:spTree>
    <p:extLst>
      <p:ext uri="{BB962C8B-B14F-4D97-AF65-F5344CB8AC3E}">
        <p14:creationId xmlns:p14="http://schemas.microsoft.com/office/powerpoint/2010/main" val="1521035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7357" y="378495"/>
            <a:ext cx="10515600" cy="824664"/>
          </a:xfrm>
        </p:spPr>
        <p:txBody>
          <a:bodyPr>
            <a:noAutofit/>
          </a:bodyPr>
          <a:lstStyle/>
          <a:p>
            <a:r>
              <a:rPr lang="en-US" sz="3600" dirty="0"/>
              <a:t>Formula Grants Program Areas </a:t>
            </a:r>
            <a:r>
              <a:rPr lang="en-US" sz="2000" dirty="0"/>
              <a:t>[Section 223(a)(9)] </a:t>
            </a:r>
            <a:r>
              <a:rPr lang="en-US" sz="2000" dirty="0" smtClean="0"/>
              <a:t>(p. 42-46) </a:t>
            </a:r>
            <a:r>
              <a:rPr lang="en-US" sz="2000" dirty="0"/>
              <a:t/>
            </a:r>
            <a:br>
              <a:rPr lang="en-US" sz="2000" dirty="0"/>
            </a:br>
            <a:endParaRPr lang="en-US" sz="2000" dirty="0"/>
          </a:p>
        </p:txBody>
      </p:sp>
      <p:sp>
        <p:nvSpPr>
          <p:cNvPr id="7" name="Content Placeholder 6"/>
          <p:cNvSpPr>
            <a:spLocks noGrp="1"/>
          </p:cNvSpPr>
          <p:nvPr>
            <p:ph sz="half" idx="1"/>
          </p:nvPr>
        </p:nvSpPr>
        <p:spPr>
          <a:xfrm>
            <a:off x="290095" y="1136316"/>
            <a:ext cx="5181600" cy="4598737"/>
          </a:xfrm>
        </p:spPr>
        <p:txBody>
          <a:bodyPr>
            <a:normAutofit lnSpcReduction="10000"/>
          </a:bodyPr>
          <a:lstStyle/>
          <a:p>
            <a:r>
              <a:rPr lang="en-US" sz="2600" i="1" dirty="0">
                <a:solidFill>
                  <a:srgbClr val="000000"/>
                </a:solidFill>
              </a:rPr>
              <a:t>Graduated and Appropriate Sanctions </a:t>
            </a:r>
            <a:r>
              <a:rPr lang="en-US" sz="2600" dirty="0">
                <a:solidFill>
                  <a:srgbClr val="000000"/>
                </a:solidFill>
              </a:rPr>
              <a:t>(M)</a:t>
            </a:r>
          </a:p>
          <a:p>
            <a:r>
              <a:rPr lang="en-US" sz="2600" dirty="0">
                <a:solidFill>
                  <a:srgbClr val="000000"/>
                </a:solidFill>
              </a:rPr>
              <a:t>Hate Crimes (P) </a:t>
            </a:r>
          </a:p>
          <a:p>
            <a:r>
              <a:rPr lang="en-US" sz="2600" dirty="0">
                <a:solidFill>
                  <a:srgbClr val="000000"/>
                </a:solidFill>
              </a:rPr>
              <a:t>Indian Tribe Programs</a:t>
            </a:r>
          </a:p>
          <a:p>
            <a:r>
              <a:rPr lang="en-US" sz="2600" i="1" dirty="0">
                <a:solidFill>
                  <a:srgbClr val="000000"/>
                </a:solidFill>
              </a:rPr>
              <a:t>Indigent Defense </a:t>
            </a:r>
            <a:r>
              <a:rPr lang="en-US" sz="2600" dirty="0">
                <a:solidFill>
                  <a:srgbClr val="000000"/>
                </a:solidFill>
              </a:rPr>
              <a:t>(G)</a:t>
            </a:r>
            <a:endParaRPr lang="en-US" sz="2600" i="1" dirty="0">
              <a:solidFill>
                <a:srgbClr val="000000"/>
              </a:solidFill>
            </a:endParaRPr>
          </a:p>
          <a:p>
            <a:r>
              <a:rPr lang="en-US" sz="2600" i="1" dirty="0">
                <a:solidFill>
                  <a:srgbClr val="000000"/>
                </a:solidFill>
              </a:rPr>
              <a:t>Job Training </a:t>
            </a:r>
            <a:r>
              <a:rPr lang="en-US" sz="2600" dirty="0">
                <a:solidFill>
                  <a:srgbClr val="000000"/>
                </a:solidFill>
              </a:rPr>
              <a:t>(H)</a:t>
            </a:r>
          </a:p>
          <a:p>
            <a:r>
              <a:rPr lang="en-US" sz="2600" dirty="0">
                <a:solidFill>
                  <a:srgbClr val="000000"/>
                </a:solidFill>
              </a:rPr>
              <a:t>Juvenile Justice System  Improvement</a:t>
            </a:r>
          </a:p>
          <a:p>
            <a:r>
              <a:rPr lang="en-US" sz="2600" i="1" dirty="0">
                <a:solidFill>
                  <a:srgbClr val="000000"/>
                </a:solidFill>
              </a:rPr>
              <a:t>School Programs </a:t>
            </a:r>
            <a:r>
              <a:rPr lang="en-US" sz="2600" dirty="0">
                <a:solidFill>
                  <a:srgbClr val="000000"/>
                </a:solidFill>
              </a:rPr>
              <a:t>(E)</a:t>
            </a:r>
          </a:p>
          <a:p>
            <a:r>
              <a:rPr lang="en-US" sz="2600" i="1" dirty="0">
                <a:solidFill>
                  <a:srgbClr val="000000"/>
                </a:solidFill>
              </a:rPr>
              <a:t>Strengthening Families </a:t>
            </a:r>
            <a:r>
              <a:rPr lang="en-US" sz="2600" dirty="0">
                <a:solidFill>
                  <a:srgbClr val="000000"/>
                </a:solidFill>
              </a:rPr>
              <a:t>(B) (N) &amp; (O)</a:t>
            </a:r>
          </a:p>
          <a:p>
            <a:endParaRPr lang="en-US" dirty="0"/>
          </a:p>
        </p:txBody>
      </p:sp>
      <p:sp>
        <p:nvSpPr>
          <p:cNvPr id="8" name="Content Placeholder 7"/>
          <p:cNvSpPr>
            <a:spLocks noGrp="1"/>
          </p:cNvSpPr>
          <p:nvPr>
            <p:ph sz="half" idx="2"/>
          </p:nvPr>
        </p:nvSpPr>
        <p:spPr>
          <a:xfrm>
            <a:off x="6172200" y="1157203"/>
            <a:ext cx="5181600" cy="4591217"/>
          </a:xfrm>
        </p:spPr>
        <p:txBody>
          <a:bodyPr>
            <a:normAutofit lnSpcReduction="10000"/>
          </a:bodyPr>
          <a:lstStyle/>
          <a:p>
            <a:r>
              <a:rPr lang="en-US" sz="2400" dirty="0"/>
              <a:t>Probation (F) </a:t>
            </a:r>
          </a:p>
          <a:p>
            <a:r>
              <a:rPr lang="en-US" sz="2400" dirty="0"/>
              <a:t>Protecting Juvenile Rights (S)</a:t>
            </a:r>
          </a:p>
          <a:p>
            <a:r>
              <a:rPr lang="en-US" sz="2400" i="1" dirty="0">
                <a:solidFill>
                  <a:srgbClr val="000000"/>
                </a:solidFill>
              </a:rPr>
              <a:t>Records </a:t>
            </a:r>
            <a:r>
              <a:rPr lang="en-US" sz="2400" i="1" dirty="0" err="1">
                <a:solidFill>
                  <a:srgbClr val="000000"/>
                </a:solidFill>
              </a:rPr>
              <a:t>Expungement</a:t>
            </a:r>
            <a:r>
              <a:rPr lang="en-US" sz="2400" i="1" dirty="0">
                <a:solidFill>
                  <a:srgbClr val="000000"/>
                </a:solidFill>
              </a:rPr>
              <a:t> and Sealing </a:t>
            </a:r>
            <a:r>
              <a:rPr lang="en-US" sz="2400" dirty="0">
                <a:solidFill>
                  <a:srgbClr val="000000"/>
                </a:solidFill>
              </a:rPr>
              <a:t>(U)</a:t>
            </a:r>
          </a:p>
          <a:p>
            <a:r>
              <a:rPr lang="en-US" sz="2400" dirty="0"/>
              <a:t>Reducing Probation Officer Caseloads</a:t>
            </a:r>
          </a:p>
          <a:p>
            <a:r>
              <a:rPr lang="en-US" sz="2400" dirty="0"/>
              <a:t>Rural Area Juvenile Programs </a:t>
            </a:r>
          </a:p>
          <a:p>
            <a:r>
              <a:rPr lang="en-US" sz="2400" dirty="0"/>
              <a:t>State Advisory Group Allocation </a:t>
            </a:r>
          </a:p>
          <a:p>
            <a:r>
              <a:rPr lang="en-US" sz="2400" dirty="0"/>
              <a:t>Substance and Alcohol Abuse (K)</a:t>
            </a:r>
          </a:p>
          <a:p>
            <a:endParaRPr lang="en-US" sz="2400" dirty="0"/>
          </a:p>
        </p:txBody>
      </p:sp>
    </p:spTree>
    <p:extLst>
      <p:ext uri="{BB962C8B-B14F-4D97-AF65-F5344CB8AC3E}">
        <p14:creationId xmlns:p14="http://schemas.microsoft.com/office/powerpoint/2010/main" val="368319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F349C-CFCD-44AE-8C2A-5EC029F39534}"/>
              </a:ext>
            </a:extLst>
          </p:cNvPr>
          <p:cNvSpPr>
            <a:spLocks noGrp="1"/>
          </p:cNvSpPr>
          <p:nvPr>
            <p:ph type="title"/>
          </p:nvPr>
        </p:nvSpPr>
        <p:spPr>
          <a:xfrm>
            <a:off x="254000" y="274639"/>
            <a:ext cx="11684000" cy="1143000"/>
          </a:xfrm>
        </p:spPr>
        <p:txBody>
          <a:bodyPr>
            <a:normAutofit/>
          </a:bodyPr>
          <a:lstStyle/>
          <a:p>
            <a:r>
              <a:rPr lang="en-US" dirty="0"/>
              <a:t>Brief History and Purpose of the JJDP </a:t>
            </a:r>
            <a:r>
              <a:rPr lang="en-US" dirty="0" smtClean="0"/>
              <a:t>Act</a:t>
            </a:r>
            <a:endParaRPr lang="en-US" dirty="0"/>
          </a:p>
        </p:txBody>
      </p:sp>
      <p:sp>
        <p:nvSpPr>
          <p:cNvPr id="3" name="Content Placeholder 2">
            <a:extLst>
              <a:ext uri="{FF2B5EF4-FFF2-40B4-BE49-F238E27FC236}">
                <a16:creationId xmlns:a16="http://schemas.microsoft.com/office/drawing/2014/main" id="{15168E22-67A9-442D-BC6A-77DE48F08AB5}"/>
              </a:ext>
            </a:extLst>
          </p:cNvPr>
          <p:cNvSpPr>
            <a:spLocks noGrp="1"/>
          </p:cNvSpPr>
          <p:nvPr>
            <p:ph idx="1"/>
          </p:nvPr>
        </p:nvSpPr>
        <p:spPr>
          <a:xfrm>
            <a:off x="259249" y="2219158"/>
            <a:ext cx="11684000" cy="3181684"/>
          </a:xfrm>
        </p:spPr>
        <p:txBody>
          <a:bodyPr>
            <a:normAutofit/>
          </a:bodyPr>
          <a:lstStyle/>
          <a:p>
            <a:pPr>
              <a:spcAft>
                <a:spcPts val="267"/>
              </a:spcAft>
            </a:pPr>
            <a:r>
              <a:rPr lang="en-US" dirty="0"/>
              <a:t>Enacted in 1974 to provide a comprehensive, coordinated approach to prevent and address juvenile delinquency and improve the juvenile justice system</a:t>
            </a:r>
          </a:p>
          <a:p>
            <a:pPr>
              <a:spcAft>
                <a:spcPts val="267"/>
              </a:spcAft>
            </a:pPr>
            <a:r>
              <a:rPr lang="en-US" dirty="0"/>
              <a:t>Established OJJDP to support local and state efforts</a:t>
            </a:r>
          </a:p>
          <a:p>
            <a:pPr>
              <a:spcAft>
                <a:spcPts val="267"/>
              </a:spcAft>
            </a:pPr>
            <a:endParaRPr lang="en-US" dirty="0"/>
          </a:p>
          <a:p>
            <a:pPr>
              <a:spcAft>
                <a:spcPts val="267"/>
              </a:spcAft>
            </a:pPr>
            <a:endParaRPr lang="en-US" dirty="0"/>
          </a:p>
        </p:txBody>
      </p:sp>
    </p:spTree>
    <p:extLst>
      <p:ext uri="{BB962C8B-B14F-4D97-AF65-F5344CB8AC3E}">
        <p14:creationId xmlns:p14="http://schemas.microsoft.com/office/powerpoint/2010/main" val="2571308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D9E21-9EF7-4B31-A02A-F8FA9AB3AF9E}"/>
              </a:ext>
            </a:extLst>
          </p:cNvPr>
          <p:cNvSpPr>
            <a:spLocks noGrp="1"/>
          </p:cNvSpPr>
          <p:nvPr>
            <p:ph type="title"/>
          </p:nvPr>
        </p:nvSpPr>
        <p:spPr>
          <a:xfrm>
            <a:off x="336600" y="226804"/>
            <a:ext cx="11336511" cy="1501448"/>
          </a:xfrm>
        </p:spPr>
        <p:txBody>
          <a:bodyPr>
            <a:normAutofit fontScale="90000"/>
          </a:bodyPr>
          <a:lstStyle/>
          <a:p>
            <a:r>
              <a:rPr lang="pt-BR" dirty="0"/>
              <a:t>SAG Composition and </a:t>
            </a:r>
            <a:r>
              <a:rPr lang="pt-BR" dirty="0" err="1"/>
              <a:t>Duties</a:t>
            </a:r>
            <a:r>
              <a:rPr lang="pt-BR" dirty="0"/>
              <a:t> </a:t>
            </a:r>
            <a:r>
              <a:rPr lang="en-US" sz="3600" dirty="0"/>
              <a:t>[Section 223(</a:t>
            </a:r>
            <a:r>
              <a:rPr lang="en-US" sz="3600" dirty="0" smtClean="0"/>
              <a:t>a)(</a:t>
            </a:r>
            <a:r>
              <a:rPr lang="en-US" sz="3600" dirty="0"/>
              <a:t>3)</a:t>
            </a:r>
            <a:r>
              <a:rPr lang="en-US" sz="3600" dirty="0" smtClean="0"/>
              <a:t>] </a:t>
            </a:r>
            <a:br>
              <a:rPr lang="en-US" sz="3600" dirty="0" smtClean="0"/>
            </a:br>
            <a:r>
              <a:rPr lang="en-US" sz="3600" dirty="0" smtClean="0"/>
              <a:t>(p. 35-38) – </a:t>
            </a:r>
            <a:br>
              <a:rPr lang="en-US" sz="3600" dirty="0" smtClean="0"/>
            </a:br>
            <a:endParaRPr lang="en-US" sz="3600" dirty="0"/>
          </a:p>
        </p:txBody>
      </p:sp>
      <p:sp>
        <p:nvSpPr>
          <p:cNvPr id="3" name="Content Placeholder 2">
            <a:extLst>
              <a:ext uri="{FF2B5EF4-FFF2-40B4-BE49-F238E27FC236}">
                <a16:creationId xmlns:a16="http://schemas.microsoft.com/office/drawing/2014/main" id="{6ED2D6FC-9922-494F-819A-3C652D21D28E}"/>
              </a:ext>
            </a:extLst>
          </p:cNvPr>
          <p:cNvSpPr>
            <a:spLocks noGrp="1"/>
          </p:cNvSpPr>
          <p:nvPr>
            <p:ph idx="1"/>
          </p:nvPr>
        </p:nvSpPr>
        <p:spPr>
          <a:xfrm>
            <a:off x="219152" y="1292785"/>
            <a:ext cx="11648995" cy="4468048"/>
          </a:xfrm>
        </p:spPr>
        <p:txBody>
          <a:bodyPr>
            <a:normAutofit/>
          </a:bodyPr>
          <a:lstStyle/>
          <a:p>
            <a:endParaRPr lang="en-US" sz="1467" dirty="0"/>
          </a:p>
          <a:p>
            <a:r>
              <a:rPr lang="en-US" dirty="0">
                <a:solidFill>
                  <a:srgbClr val="000000"/>
                </a:solidFill>
              </a:rPr>
              <a:t>(III) Representatives of public agencies concerned with delinquency prevention or treatment, such as welfare, social services, </a:t>
            </a:r>
            <a:r>
              <a:rPr lang="en-US" i="1" dirty="0">
                <a:solidFill>
                  <a:srgbClr val="000000"/>
                </a:solidFill>
              </a:rPr>
              <a:t>child and adolescent mental health</a:t>
            </a:r>
            <a:r>
              <a:rPr lang="en-US" dirty="0">
                <a:solidFill>
                  <a:srgbClr val="000000"/>
                </a:solidFill>
              </a:rPr>
              <a:t>, education, </a:t>
            </a:r>
            <a:r>
              <a:rPr lang="en-US" i="1" dirty="0">
                <a:solidFill>
                  <a:srgbClr val="000000"/>
                </a:solidFill>
              </a:rPr>
              <a:t>child and adolescent substance abuse</a:t>
            </a:r>
            <a:r>
              <a:rPr lang="en-US" dirty="0">
                <a:solidFill>
                  <a:srgbClr val="000000"/>
                </a:solidFill>
              </a:rPr>
              <a:t>, special education, </a:t>
            </a:r>
            <a:r>
              <a:rPr lang="en-US" i="1" dirty="0">
                <a:solidFill>
                  <a:srgbClr val="000000"/>
                </a:solidFill>
              </a:rPr>
              <a:t>services for youth with disabilities</a:t>
            </a:r>
            <a:r>
              <a:rPr lang="en-US" dirty="0">
                <a:solidFill>
                  <a:srgbClr val="000000"/>
                </a:solidFill>
              </a:rPr>
              <a:t>, recreation, and youth services</a:t>
            </a:r>
          </a:p>
          <a:p>
            <a:endParaRPr lang="en-US" sz="2000" dirty="0"/>
          </a:p>
          <a:p>
            <a:r>
              <a:rPr lang="en-US" dirty="0"/>
              <a:t>(VII) persons with special experience and competence in addressing problems related to school violence and vandalism and alternatives to suspension and expulsion </a:t>
            </a:r>
          </a:p>
          <a:p>
            <a:endParaRPr lang="en-US" dirty="0"/>
          </a:p>
        </p:txBody>
      </p:sp>
    </p:spTree>
    <p:extLst>
      <p:ext uri="{BB962C8B-B14F-4D97-AF65-F5344CB8AC3E}">
        <p14:creationId xmlns:p14="http://schemas.microsoft.com/office/powerpoint/2010/main" val="19953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1F152-4613-4CFD-89DE-CA2E5C926412}"/>
              </a:ext>
            </a:extLst>
          </p:cNvPr>
          <p:cNvSpPr>
            <a:spLocks noGrp="1"/>
          </p:cNvSpPr>
          <p:nvPr>
            <p:ph type="title"/>
          </p:nvPr>
        </p:nvSpPr>
        <p:spPr>
          <a:xfrm>
            <a:off x="371958" y="0"/>
            <a:ext cx="11223812" cy="981992"/>
          </a:xfrm>
        </p:spPr>
        <p:txBody>
          <a:bodyPr/>
          <a:lstStyle/>
          <a:p>
            <a:r>
              <a:rPr lang="pt-BR" dirty="0"/>
              <a:t>Juvenile Crime Analysis </a:t>
            </a:r>
            <a:endParaRPr lang="en-US" dirty="0"/>
          </a:p>
        </p:txBody>
      </p:sp>
      <p:sp>
        <p:nvSpPr>
          <p:cNvPr id="3" name="Content Placeholder 2">
            <a:extLst>
              <a:ext uri="{FF2B5EF4-FFF2-40B4-BE49-F238E27FC236}">
                <a16:creationId xmlns:a16="http://schemas.microsoft.com/office/drawing/2014/main" id="{689F5C48-C235-428F-BE79-77E27464E90B}"/>
              </a:ext>
            </a:extLst>
          </p:cNvPr>
          <p:cNvSpPr>
            <a:spLocks noGrp="1"/>
          </p:cNvSpPr>
          <p:nvPr>
            <p:ph idx="1"/>
          </p:nvPr>
        </p:nvSpPr>
        <p:spPr>
          <a:xfrm>
            <a:off x="331852" y="928490"/>
            <a:ext cx="11464579" cy="4819931"/>
          </a:xfrm>
        </p:spPr>
        <p:txBody>
          <a:bodyPr>
            <a:noAutofit/>
          </a:bodyPr>
          <a:lstStyle/>
          <a:p>
            <a:pPr marL="0" indent="0">
              <a:buNone/>
            </a:pPr>
            <a:r>
              <a:rPr lang="en-US" sz="2400" dirty="0"/>
              <a:t>Juvenile Crime Analysis [Section 223(a)(7)] (p. 40-41) – </a:t>
            </a:r>
          </a:p>
          <a:p>
            <a:r>
              <a:rPr lang="en-US" sz="2400" dirty="0"/>
              <a:t>Provide for an analysis of juvenile delinquency </a:t>
            </a:r>
            <a:r>
              <a:rPr lang="en-US" sz="2400" dirty="0" smtClean="0"/>
              <a:t>problems </a:t>
            </a:r>
            <a:endParaRPr lang="en-US" sz="2400" dirty="0"/>
          </a:p>
          <a:p>
            <a:r>
              <a:rPr lang="en-US" sz="2400" i="1" dirty="0" smtClean="0"/>
              <a:t>Plan to</a:t>
            </a:r>
          </a:p>
          <a:p>
            <a:pPr lvl="1"/>
            <a:r>
              <a:rPr lang="en-US" i="1" dirty="0" smtClean="0"/>
              <a:t>Provide alternatives to detention for SOs and HT victims (list of suggestions)</a:t>
            </a:r>
          </a:p>
          <a:p>
            <a:pPr lvl="1"/>
            <a:r>
              <a:rPr lang="en-US" i="1" dirty="0" smtClean="0"/>
              <a:t>Reduce use of secure detention and correction for youth awaiting  residential treatment </a:t>
            </a:r>
          </a:p>
          <a:p>
            <a:pPr lvl="1"/>
            <a:r>
              <a:rPr lang="en-US" i="1" dirty="0" smtClean="0"/>
              <a:t>Engage family members where appropriate in delivery of services</a:t>
            </a:r>
          </a:p>
          <a:p>
            <a:pPr lvl="1"/>
            <a:r>
              <a:rPr lang="en-US" i="1" dirty="0" smtClean="0"/>
              <a:t>Use community-based services</a:t>
            </a:r>
          </a:p>
          <a:p>
            <a:pPr lvl="1"/>
            <a:r>
              <a:rPr lang="en-US" i="1" dirty="0" smtClean="0"/>
              <a:t>Promote evidence-based and trauma-informed programs and practices</a:t>
            </a:r>
          </a:p>
          <a:p>
            <a:pPr lvl="1"/>
            <a:r>
              <a:rPr lang="en-US" i="1" dirty="0" smtClean="0"/>
              <a:t>Eliminate use of restraints for pregnant juveniles – plan needed by Dec 2019; implementation expected by December 2020.</a:t>
            </a:r>
            <a:endParaRPr lang="en-US" i="1" dirty="0"/>
          </a:p>
        </p:txBody>
      </p:sp>
    </p:spTree>
    <p:extLst>
      <p:ext uri="{BB962C8B-B14F-4D97-AF65-F5344CB8AC3E}">
        <p14:creationId xmlns:p14="http://schemas.microsoft.com/office/powerpoint/2010/main" val="821330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98C1-DF23-4E4F-B47C-6BF4667192AE}"/>
              </a:ext>
            </a:extLst>
          </p:cNvPr>
          <p:cNvSpPr>
            <a:spLocks noGrp="1"/>
          </p:cNvSpPr>
          <p:nvPr>
            <p:ph type="title"/>
          </p:nvPr>
        </p:nvSpPr>
        <p:spPr>
          <a:xfrm>
            <a:off x="250093" y="-81962"/>
            <a:ext cx="11798473" cy="1499601"/>
          </a:xfrm>
        </p:spPr>
        <p:txBody>
          <a:bodyPr/>
          <a:lstStyle/>
          <a:p>
            <a:r>
              <a:rPr lang="pt-BR" dirty="0"/>
              <a:t>Coordination </a:t>
            </a:r>
            <a:r>
              <a:rPr lang="pt-BR" dirty="0" err="1"/>
              <a:t>and</a:t>
            </a:r>
            <a:r>
              <a:rPr lang="pt-BR" dirty="0"/>
              <a:t> </a:t>
            </a:r>
            <a:r>
              <a:rPr lang="pt-BR" dirty="0" err="1" smtClean="0"/>
              <a:t>Utilization</a:t>
            </a:r>
            <a:r>
              <a:rPr lang="pt-BR" dirty="0" smtClean="0"/>
              <a:t> </a:t>
            </a:r>
            <a:r>
              <a:rPr lang="pt-BR" dirty="0"/>
              <a:t>of Evidenced-based (EBPs) and Promising Programs </a:t>
            </a:r>
            <a:endParaRPr lang="en-US" dirty="0"/>
          </a:p>
        </p:txBody>
      </p:sp>
      <p:sp>
        <p:nvSpPr>
          <p:cNvPr id="3" name="Content Placeholder 2">
            <a:extLst>
              <a:ext uri="{FF2B5EF4-FFF2-40B4-BE49-F238E27FC236}">
                <a16:creationId xmlns:a16="http://schemas.microsoft.com/office/drawing/2014/main" id="{BD44CF11-B8F9-4A4F-AABA-9C3DEAA7E03D}"/>
              </a:ext>
            </a:extLst>
          </p:cNvPr>
          <p:cNvSpPr>
            <a:spLocks noGrp="1"/>
          </p:cNvSpPr>
          <p:nvPr>
            <p:ph idx="1"/>
          </p:nvPr>
        </p:nvSpPr>
        <p:spPr>
          <a:xfrm>
            <a:off x="250092" y="1933256"/>
            <a:ext cx="11551139" cy="3893129"/>
          </a:xfrm>
        </p:spPr>
        <p:txBody>
          <a:bodyPr>
            <a:noAutofit/>
          </a:bodyPr>
          <a:lstStyle/>
          <a:p>
            <a:pPr marL="0" indent="0">
              <a:buNone/>
            </a:pPr>
            <a:r>
              <a:rPr lang="pt-BR" sz="3067" dirty="0"/>
              <a:t>Coordination </a:t>
            </a:r>
            <a:r>
              <a:rPr lang="pt-BR" sz="3067" dirty="0" err="1"/>
              <a:t>and</a:t>
            </a:r>
            <a:r>
              <a:rPr lang="pt-BR" sz="3067" dirty="0"/>
              <a:t> </a:t>
            </a:r>
            <a:r>
              <a:rPr lang="pt-BR" sz="3067" dirty="0" err="1" smtClean="0"/>
              <a:t>Utilization</a:t>
            </a:r>
            <a:r>
              <a:rPr lang="pt-BR" sz="3067" dirty="0" smtClean="0"/>
              <a:t> </a:t>
            </a:r>
            <a:r>
              <a:rPr lang="pt-BR" sz="3067" dirty="0"/>
              <a:t>of EBPs [Section 223(a)(8)] (p. 42) – </a:t>
            </a:r>
          </a:p>
          <a:p>
            <a:pPr marL="0" indent="0">
              <a:buNone/>
            </a:pPr>
            <a:endParaRPr lang="en-US" sz="1067" dirty="0"/>
          </a:p>
          <a:p>
            <a:r>
              <a:rPr lang="en-US" sz="2667" dirty="0"/>
              <a:t>Provide for the coordination and maximum utilization of existing </a:t>
            </a:r>
            <a:r>
              <a:rPr lang="en-US" sz="2667" i="1" dirty="0"/>
              <a:t>evidence-based and promising</a:t>
            </a:r>
            <a:r>
              <a:rPr lang="en-US" sz="2667" dirty="0"/>
              <a:t> juvenile delinquency programs, programs operated by public and private agencies and organizations, and other related programs (such as </a:t>
            </a:r>
            <a:r>
              <a:rPr lang="en-US" sz="2667" dirty="0">
                <a:solidFill>
                  <a:srgbClr val="000000"/>
                </a:solidFill>
              </a:rPr>
              <a:t>education, special education</a:t>
            </a:r>
            <a:r>
              <a:rPr lang="en-US" sz="2667" dirty="0"/>
              <a:t>, recreation, health, and welfare programs)</a:t>
            </a:r>
          </a:p>
          <a:p>
            <a:pPr marL="0" indent="0">
              <a:buNone/>
            </a:pPr>
            <a:endParaRPr lang="en-US" sz="1067" dirty="0"/>
          </a:p>
        </p:txBody>
      </p:sp>
    </p:spTree>
    <p:extLst>
      <p:ext uri="{BB962C8B-B14F-4D97-AF65-F5344CB8AC3E}">
        <p14:creationId xmlns:p14="http://schemas.microsoft.com/office/powerpoint/2010/main" val="1215868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30F89-C181-4E52-8AF7-8C61FB1DB885}"/>
              </a:ext>
            </a:extLst>
          </p:cNvPr>
          <p:cNvSpPr>
            <a:spLocks noGrp="1"/>
          </p:cNvSpPr>
          <p:nvPr>
            <p:ph type="title"/>
          </p:nvPr>
        </p:nvSpPr>
        <p:spPr>
          <a:xfrm>
            <a:off x="204909" y="274639"/>
            <a:ext cx="11377492" cy="1143000"/>
          </a:xfrm>
        </p:spPr>
        <p:txBody>
          <a:bodyPr/>
          <a:lstStyle/>
          <a:p>
            <a:r>
              <a:rPr lang="en-US" dirty="0"/>
              <a:t>Juvenile Reentry Planning Requirements </a:t>
            </a:r>
          </a:p>
        </p:txBody>
      </p:sp>
      <p:sp>
        <p:nvSpPr>
          <p:cNvPr id="3" name="Content Placeholder 2">
            <a:extLst>
              <a:ext uri="{FF2B5EF4-FFF2-40B4-BE49-F238E27FC236}">
                <a16:creationId xmlns:a16="http://schemas.microsoft.com/office/drawing/2014/main" id="{FF98EBC8-6516-4F34-98B8-A3C165DCE949}"/>
              </a:ext>
            </a:extLst>
          </p:cNvPr>
          <p:cNvSpPr>
            <a:spLocks noGrp="1"/>
          </p:cNvSpPr>
          <p:nvPr>
            <p:ph idx="1"/>
          </p:nvPr>
        </p:nvSpPr>
        <p:spPr>
          <a:xfrm>
            <a:off x="204909" y="1700735"/>
            <a:ext cx="11823167" cy="4125651"/>
          </a:xfrm>
        </p:spPr>
        <p:txBody>
          <a:bodyPr>
            <a:normAutofit/>
          </a:bodyPr>
          <a:lstStyle/>
          <a:p>
            <a:pPr marL="0" indent="0">
              <a:buNone/>
            </a:pPr>
            <a:r>
              <a:rPr lang="en-US" sz="3067" dirty="0"/>
              <a:t>Reentry Planning [Section 223(a)(31)] (p. 58)</a:t>
            </a:r>
          </a:p>
          <a:p>
            <a:pPr marL="0" indent="0">
              <a:buNone/>
            </a:pPr>
            <a:endParaRPr lang="en-US" sz="1067" dirty="0"/>
          </a:p>
          <a:p>
            <a:pPr marL="0" indent="0">
              <a:buNone/>
            </a:pPr>
            <a:r>
              <a:rPr lang="en-US" sz="2667" i="1" dirty="0"/>
              <a:t>(31) </a:t>
            </a:r>
            <a:r>
              <a:rPr lang="en-US" sz="2667" i="1" u="sng" dirty="0"/>
              <a:t>describe</a:t>
            </a:r>
            <a:r>
              <a:rPr lang="en-US" sz="2667" i="1" dirty="0"/>
              <a:t> how reentry planning by the State for juveniles will include— </a:t>
            </a:r>
          </a:p>
          <a:p>
            <a:pPr marL="1142971" lvl="1" indent="-609585">
              <a:buAutoNum type="alphaUcParenBoth"/>
            </a:pPr>
            <a:r>
              <a:rPr lang="en-US" sz="2667" i="1" dirty="0"/>
              <a:t>a written case plan based on an assessment of needs that include</a:t>
            </a:r>
          </a:p>
          <a:p>
            <a:pPr marL="1066773" lvl="2" indent="0">
              <a:buNone/>
            </a:pPr>
            <a:r>
              <a:rPr lang="en-US" sz="2667" i="1" dirty="0"/>
              <a:t>(</a:t>
            </a:r>
            <a:r>
              <a:rPr lang="en-US" sz="2667" i="1" dirty="0" err="1"/>
              <a:t>i</a:t>
            </a:r>
            <a:r>
              <a:rPr lang="en-US" sz="2667" i="1" dirty="0"/>
              <a:t>) the pre-release and post-release plans for the juveniles; </a:t>
            </a:r>
          </a:p>
          <a:p>
            <a:pPr marL="1066773" lvl="2" indent="0">
              <a:buNone/>
            </a:pPr>
            <a:r>
              <a:rPr lang="en-US" sz="2667" i="1" dirty="0"/>
              <a:t>(ii) the living arrangement to which the juveniles are to be discharged; and </a:t>
            </a:r>
          </a:p>
          <a:p>
            <a:pPr marL="1066773" lvl="2" indent="0">
              <a:buNone/>
            </a:pPr>
            <a:r>
              <a:rPr lang="en-US" sz="2667" i="1" dirty="0"/>
              <a:t>(iii) any other plans developed for the juveniles based on an individualized assessment; and </a:t>
            </a:r>
          </a:p>
          <a:p>
            <a:pPr marL="1142971" lvl="1" indent="-609585">
              <a:buFont typeface="Arial"/>
              <a:buAutoNum type="alphaUcParenBoth"/>
            </a:pPr>
            <a:r>
              <a:rPr lang="en-US" sz="2667" i="1" dirty="0"/>
              <a:t>review processes</a:t>
            </a:r>
          </a:p>
        </p:txBody>
      </p:sp>
    </p:spTree>
    <p:extLst>
      <p:ext uri="{BB962C8B-B14F-4D97-AF65-F5344CB8AC3E}">
        <p14:creationId xmlns:p14="http://schemas.microsoft.com/office/powerpoint/2010/main" val="2923500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00025"/>
            <a:ext cx="10515600" cy="981075"/>
          </a:xfrm>
        </p:spPr>
        <p:txBody>
          <a:bodyPr/>
          <a:lstStyle/>
          <a:p>
            <a:r>
              <a:rPr lang="en-US" dirty="0" smtClean="0"/>
              <a:t>Waiver/Transfer – </a:t>
            </a:r>
            <a:r>
              <a:rPr lang="en-US" sz="2800" dirty="0" smtClean="0"/>
              <a:t>[Section 223(a)(11)(B)</a:t>
            </a:r>
            <a:endParaRPr lang="en-US" dirty="0"/>
          </a:p>
        </p:txBody>
      </p:sp>
      <p:sp>
        <p:nvSpPr>
          <p:cNvPr id="3" name="Content Placeholder 2"/>
          <p:cNvSpPr>
            <a:spLocks noGrp="1"/>
          </p:cNvSpPr>
          <p:nvPr>
            <p:ph idx="1"/>
          </p:nvPr>
        </p:nvSpPr>
        <p:spPr>
          <a:xfrm>
            <a:off x="533400" y="1228725"/>
            <a:ext cx="10515600" cy="4562475"/>
          </a:xfrm>
        </p:spPr>
        <p:txBody>
          <a:bodyPr/>
          <a:lstStyle/>
          <a:p>
            <a:r>
              <a:rPr lang="en-US" dirty="0" smtClean="0"/>
              <a:t>Not later than 3 years after enactment of JJRA 2018</a:t>
            </a:r>
          </a:p>
          <a:p>
            <a:r>
              <a:rPr lang="en-US" dirty="0" smtClean="0"/>
              <a:t>Juveniles certified as adults for criminal court – s/s separation and no adult lock up unless certain conditions are met: </a:t>
            </a:r>
          </a:p>
          <a:p>
            <a:pPr lvl="1"/>
            <a:r>
              <a:rPr lang="en-US" sz="2800" dirty="0" smtClean="0"/>
              <a:t>Hearing to determine if holding juvenile is in the interest of justice</a:t>
            </a:r>
          </a:p>
          <a:p>
            <a:pPr lvl="1"/>
            <a:r>
              <a:rPr lang="en-US" sz="2800" dirty="0" smtClean="0"/>
              <a:t>Follow up hearings every 30 days (45 days rural jurisdictions) for continuing need to detain</a:t>
            </a:r>
          </a:p>
          <a:p>
            <a:pPr lvl="1"/>
            <a:r>
              <a:rPr lang="en-US" sz="2800" dirty="0" smtClean="0"/>
              <a:t>Not longer than 180 days total without good cause for an extension or an express waiver by the juvenile</a:t>
            </a:r>
          </a:p>
          <a:p>
            <a:pPr lvl="1"/>
            <a:endParaRPr lang="en-US" sz="2800" dirty="0"/>
          </a:p>
        </p:txBody>
      </p:sp>
    </p:spTree>
    <p:extLst>
      <p:ext uri="{BB962C8B-B14F-4D97-AF65-F5344CB8AC3E}">
        <p14:creationId xmlns:p14="http://schemas.microsoft.com/office/powerpoint/2010/main" val="2674390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174625"/>
            <a:ext cx="10617200" cy="1031875"/>
          </a:xfrm>
        </p:spPr>
        <p:txBody>
          <a:bodyPr>
            <a:normAutofit/>
          </a:bodyPr>
          <a:lstStyle/>
          <a:p>
            <a:r>
              <a:rPr lang="en-US" dirty="0" smtClean="0"/>
              <a:t>Monitoring System </a:t>
            </a:r>
            <a:r>
              <a:rPr lang="en-US" sz="2800" dirty="0" smtClean="0"/>
              <a:t>Section 223(a)(14)</a:t>
            </a:r>
            <a:endParaRPr lang="en-US" sz="2800" dirty="0"/>
          </a:p>
        </p:txBody>
      </p:sp>
      <p:sp>
        <p:nvSpPr>
          <p:cNvPr id="3" name="Content Placeholder 2"/>
          <p:cNvSpPr>
            <a:spLocks noGrp="1"/>
          </p:cNvSpPr>
          <p:nvPr>
            <p:ph idx="1"/>
          </p:nvPr>
        </p:nvSpPr>
        <p:spPr>
          <a:xfrm>
            <a:off x="241300" y="1968500"/>
            <a:ext cx="10515600" cy="3582576"/>
          </a:xfrm>
        </p:spPr>
        <p:txBody>
          <a:bodyPr/>
          <a:lstStyle/>
          <a:p>
            <a:r>
              <a:rPr lang="en-US" dirty="0" smtClean="0"/>
              <a:t>Adequate monitoring system changes to </a:t>
            </a:r>
            <a:r>
              <a:rPr lang="en-US" i="1" dirty="0" smtClean="0"/>
              <a:t>effective </a:t>
            </a:r>
            <a:r>
              <a:rPr lang="en-US" dirty="0" smtClean="0"/>
              <a:t>monitoring system – JJRA provides no definition of </a:t>
            </a:r>
            <a:r>
              <a:rPr lang="en-US" i="1" dirty="0" smtClean="0"/>
              <a:t>effective</a:t>
            </a:r>
          </a:p>
          <a:p>
            <a:r>
              <a:rPr lang="en-US" dirty="0" smtClean="0"/>
              <a:t>Funding based on data from earlier years; JJRA silent as to how to address that issue </a:t>
            </a:r>
          </a:p>
          <a:p>
            <a:r>
              <a:rPr lang="en-US" dirty="0"/>
              <a:t>U</a:t>
            </a:r>
            <a:r>
              <a:rPr lang="en-US" dirty="0" smtClean="0"/>
              <a:t>se “adequate” system for the 10/1/18 – 9/30/19 reporting period for FY2020 funding; </a:t>
            </a:r>
          </a:p>
          <a:p>
            <a:r>
              <a:rPr lang="en-US" dirty="0"/>
              <a:t>U</a:t>
            </a:r>
            <a:r>
              <a:rPr lang="en-US" dirty="0" smtClean="0"/>
              <a:t>se “effective</a:t>
            </a:r>
            <a:r>
              <a:rPr lang="en-US" smtClean="0"/>
              <a:t>” system </a:t>
            </a:r>
            <a:r>
              <a:rPr lang="en-US" dirty="0" smtClean="0"/>
              <a:t>for the 10/1/19-9/30/20 reporting period for FY2021 funding</a:t>
            </a:r>
            <a:endParaRPr lang="en-US" dirty="0"/>
          </a:p>
          <a:p>
            <a:endParaRPr lang="en-US" dirty="0"/>
          </a:p>
        </p:txBody>
      </p:sp>
    </p:spTree>
    <p:extLst>
      <p:ext uri="{BB962C8B-B14F-4D97-AF65-F5344CB8AC3E}">
        <p14:creationId xmlns:p14="http://schemas.microsoft.com/office/powerpoint/2010/main" val="481978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2198E-0D20-46FC-AF87-0356D0453428}"/>
              </a:ext>
            </a:extLst>
          </p:cNvPr>
          <p:cNvSpPr>
            <a:spLocks noGrp="1"/>
          </p:cNvSpPr>
          <p:nvPr>
            <p:ph type="title"/>
          </p:nvPr>
        </p:nvSpPr>
        <p:spPr>
          <a:xfrm>
            <a:off x="204909" y="0"/>
            <a:ext cx="11377492" cy="754729"/>
          </a:xfrm>
        </p:spPr>
        <p:txBody>
          <a:bodyPr/>
          <a:lstStyle/>
          <a:p>
            <a:r>
              <a:rPr lang="pt-BR" dirty="0"/>
              <a:t>Identification and Reduction of RED</a:t>
            </a:r>
            <a:endParaRPr lang="en-US" dirty="0"/>
          </a:p>
        </p:txBody>
      </p:sp>
      <p:sp>
        <p:nvSpPr>
          <p:cNvPr id="3" name="Content Placeholder 2">
            <a:extLst>
              <a:ext uri="{FF2B5EF4-FFF2-40B4-BE49-F238E27FC236}">
                <a16:creationId xmlns:a16="http://schemas.microsoft.com/office/drawing/2014/main" id="{97359337-837D-454B-B03B-5091B0E14942}"/>
              </a:ext>
            </a:extLst>
          </p:cNvPr>
          <p:cNvSpPr>
            <a:spLocks noGrp="1"/>
          </p:cNvSpPr>
          <p:nvPr>
            <p:ph idx="1"/>
          </p:nvPr>
        </p:nvSpPr>
        <p:spPr>
          <a:xfrm>
            <a:off x="151435" y="762001"/>
            <a:ext cx="11812919" cy="4812630"/>
          </a:xfrm>
        </p:spPr>
        <p:txBody>
          <a:bodyPr>
            <a:noAutofit/>
          </a:bodyPr>
          <a:lstStyle/>
          <a:p>
            <a:pPr marL="0" indent="0">
              <a:buNone/>
            </a:pPr>
            <a:r>
              <a:rPr lang="en-US" sz="1800" dirty="0"/>
              <a:t>Identification and Reduction of RED </a:t>
            </a:r>
            <a:r>
              <a:rPr lang="pt-BR" sz="1800" dirty="0"/>
              <a:t>[</a:t>
            </a:r>
            <a:r>
              <a:rPr lang="en-US" sz="1800" dirty="0"/>
              <a:t>Section 223(a)(15)] (p. 53</a:t>
            </a:r>
            <a:r>
              <a:rPr lang="en-US" sz="1800" dirty="0" smtClean="0"/>
              <a:t>)  </a:t>
            </a:r>
            <a:r>
              <a:rPr lang="en-US" sz="1800" b="1" dirty="0" smtClean="0">
                <a:solidFill>
                  <a:srgbClr val="008000"/>
                </a:solidFill>
              </a:rPr>
              <a:t>CORE</a:t>
            </a:r>
            <a:endParaRPr lang="en-US" sz="1800" b="1" dirty="0">
              <a:solidFill>
                <a:srgbClr val="008000"/>
              </a:solidFill>
            </a:endParaRPr>
          </a:p>
          <a:p>
            <a:pPr marL="0" indent="0">
              <a:buNone/>
            </a:pPr>
            <a:endParaRPr lang="en-US" sz="1800" i="1" dirty="0"/>
          </a:p>
          <a:p>
            <a:pPr marL="0" indent="0">
              <a:buNone/>
            </a:pPr>
            <a:r>
              <a:rPr lang="en-US" sz="1800" i="1" dirty="0"/>
              <a:t>(15) implement policy, practice, and system improvement strategies at the State, territorial, local, and tribal levels, as applicable, to identify and reduce racial and ethnic disparities among youth who come into contact with the juvenile justice system, without establishing or requiring numerical standards or quotas, by— </a:t>
            </a:r>
          </a:p>
          <a:p>
            <a:pPr marL="0" indent="0">
              <a:lnSpc>
                <a:spcPct val="50000"/>
              </a:lnSpc>
              <a:buNone/>
            </a:pPr>
            <a:endParaRPr lang="en-US" sz="1800" i="1" dirty="0"/>
          </a:p>
          <a:p>
            <a:pPr marL="609585" indent="-609585">
              <a:buAutoNum type="alphaUcParenBoth"/>
            </a:pPr>
            <a:r>
              <a:rPr lang="en-US" sz="1800" i="1" dirty="0">
                <a:solidFill>
                  <a:srgbClr val="000000"/>
                </a:solidFill>
              </a:rPr>
              <a:t>establishing or designating existing coordinating bodies, composed of juvenile justice stakeholders, (including representatives of the educational system) at the State, local, or tribal levels, to advise efforts by States, units of local government, and Indian Tribes to reduce racial and ethnic disparities; </a:t>
            </a:r>
            <a:r>
              <a:rPr lang="en-US" sz="1800" b="1" dirty="0" smtClean="0">
                <a:solidFill>
                  <a:srgbClr val="008000"/>
                </a:solidFill>
              </a:rPr>
              <a:t>SAG</a:t>
            </a:r>
            <a:endParaRPr lang="en-US" sz="1800" b="1" dirty="0">
              <a:solidFill>
                <a:srgbClr val="008000"/>
              </a:solidFill>
            </a:endParaRPr>
          </a:p>
          <a:p>
            <a:pPr marL="609585" indent="-609585">
              <a:lnSpc>
                <a:spcPct val="50000"/>
              </a:lnSpc>
              <a:buAutoNum type="alphaUcParenBoth"/>
            </a:pPr>
            <a:endParaRPr lang="en-US" sz="1800" i="1" dirty="0"/>
          </a:p>
          <a:p>
            <a:pPr marL="609585" indent="-609585">
              <a:buAutoNum type="alphaUcParenBoth"/>
            </a:pPr>
            <a:r>
              <a:rPr lang="en-US" sz="1800" i="1" dirty="0"/>
              <a:t>identifying and analyzing data on race and ethnicity at decision points in State, local, or tribal juvenile justice systems to determine which such points create racial and ethnic disparities among youth who come into contact with the juvenile justice system; and </a:t>
            </a:r>
          </a:p>
          <a:p>
            <a:pPr marL="609585" indent="-609585">
              <a:lnSpc>
                <a:spcPct val="50000"/>
              </a:lnSpc>
              <a:buAutoNum type="alphaUcParenBoth"/>
            </a:pPr>
            <a:endParaRPr lang="en-US" sz="1800" i="1" dirty="0"/>
          </a:p>
          <a:p>
            <a:pPr marL="609585" indent="-609585">
              <a:buAutoNum type="alphaUcParenBoth"/>
            </a:pPr>
            <a:r>
              <a:rPr lang="en-US" sz="1800" i="1" dirty="0"/>
              <a:t>developing and implementing a work plan that includes measurable objectives for policy, practice, or other system changes, based on the needs identified in the data collection and analysis under subparagraph (B) </a:t>
            </a:r>
          </a:p>
        </p:txBody>
      </p:sp>
    </p:spTree>
    <p:extLst>
      <p:ext uri="{BB962C8B-B14F-4D97-AF65-F5344CB8AC3E}">
        <p14:creationId xmlns:p14="http://schemas.microsoft.com/office/powerpoint/2010/main" val="686020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 Court Order Exception</a:t>
            </a:r>
            <a:endParaRPr lang="en-US" dirty="0"/>
          </a:p>
        </p:txBody>
      </p:sp>
      <p:sp>
        <p:nvSpPr>
          <p:cNvPr id="4" name="Content Placeholder 3"/>
          <p:cNvSpPr>
            <a:spLocks noGrp="1"/>
          </p:cNvSpPr>
          <p:nvPr>
            <p:ph sz="half" idx="1"/>
          </p:nvPr>
        </p:nvSpPr>
        <p:spPr>
          <a:xfrm>
            <a:off x="431800" y="1571625"/>
            <a:ext cx="5181600" cy="4351338"/>
          </a:xfrm>
        </p:spPr>
        <p:txBody>
          <a:bodyPr/>
          <a:lstStyle/>
          <a:p>
            <a:r>
              <a:rPr lang="en-US" dirty="0" smtClean="0"/>
              <a:t>VCO for a status offense</a:t>
            </a:r>
          </a:p>
          <a:p>
            <a:r>
              <a:rPr lang="en-US" dirty="0" smtClean="0"/>
              <a:t>Youth taken into custody for VCO</a:t>
            </a:r>
          </a:p>
          <a:p>
            <a:r>
              <a:rPr lang="en-US" dirty="0"/>
              <a:t>C</a:t>
            </a:r>
            <a:r>
              <a:rPr lang="en-US" dirty="0" smtClean="0"/>
              <a:t>ourt finds detention necessary for violation of the order </a:t>
            </a:r>
          </a:p>
          <a:p>
            <a:r>
              <a:rPr lang="en-US" dirty="0" smtClean="0"/>
              <a:t>Court issues </a:t>
            </a:r>
            <a:r>
              <a:rPr lang="en-US" dirty="0"/>
              <a:t>(</a:t>
            </a:r>
            <a:r>
              <a:rPr lang="en-US" dirty="0" smtClean="0"/>
              <a:t>detention) order</a:t>
            </a:r>
          </a:p>
          <a:p>
            <a:r>
              <a:rPr lang="en-US" dirty="0" smtClean="0"/>
              <a:t>Cannot be extended or renewed</a:t>
            </a:r>
            <a:endParaRPr lang="en-US" dirty="0"/>
          </a:p>
        </p:txBody>
      </p:sp>
      <p:sp>
        <p:nvSpPr>
          <p:cNvPr id="5" name="Content Placeholder 4"/>
          <p:cNvSpPr>
            <a:spLocks noGrp="1"/>
          </p:cNvSpPr>
          <p:nvPr>
            <p:ph sz="half" idx="2"/>
          </p:nvPr>
        </p:nvSpPr>
        <p:spPr>
          <a:xfrm>
            <a:off x="6172200" y="1676399"/>
            <a:ext cx="5181600" cy="4157663"/>
          </a:xfrm>
        </p:spPr>
        <p:txBody>
          <a:bodyPr/>
          <a:lstStyle/>
          <a:p>
            <a:r>
              <a:rPr lang="en-US" dirty="0" smtClean="0"/>
              <a:t>The court may not issue a second or subsequent (detention) order unless the status offender violates a valid court order AFTER THE DATE of the (detention) order</a:t>
            </a:r>
          </a:p>
          <a:p>
            <a:endParaRPr lang="en-US" dirty="0"/>
          </a:p>
          <a:p>
            <a:pPr marL="457200" lvl="1" indent="0">
              <a:buNone/>
            </a:pPr>
            <a:r>
              <a:rPr lang="en-US" dirty="0" smtClean="0"/>
              <a:t>*emphasis and parenthesis added here to help clarify the language*</a:t>
            </a:r>
            <a:endParaRPr lang="en-US" dirty="0"/>
          </a:p>
        </p:txBody>
      </p:sp>
    </p:spTree>
    <p:extLst>
      <p:ext uri="{BB962C8B-B14F-4D97-AF65-F5344CB8AC3E}">
        <p14:creationId xmlns:p14="http://schemas.microsoft.com/office/powerpoint/2010/main" val="1807116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a:t>QUESTIONS?</a:t>
            </a:r>
            <a:endParaRPr lang="en-US" dirty="0"/>
          </a:p>
        </p:txBody>
      </p:sp>
    </p:spTree>
    <p:extLst>
      <p:ext uri="{BB962C8B-B14F-4D97-AF65-F5344CB8AC3E}">
        <p14:creationId xmlns:p14="http://schemas.microsoft.com/office/powerpoint/2010/main" val="146057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F349C-CFCD-44AE-8C2A-5EC029F39534}"/>
              </a:ext>
            </a:extLst>
          </p:cNvPr>
          <p:cNvSpPr>
            <a:spLocks noGrp="1"/>
          </p:cNvSpPr>
          <p:nvPr>
            <p:ph type="title"/>
          </p:nvPr>
        </p:nvSpPr>
        <p:spPr>
          <a:xfrm>
            <a:off x="254000" y="274639"/>
            <a:ext cx="11684000" cy="1143000"/>
          </a:xfrm>
        </p:spPr>
        <p:txBody>
          <a:bodyPr/>
          <a:lstStyle/>
          <a:p>
            <a:r>
              <a:rPr lang="en-US" dirty="0"/>
              <a:t>Brief History and Purpose of the JJDP Act</a:t>
            </a:r>
          </a:p>
        </p:txBody>
      </p:sp>
      <p:sp>
        <p:nvSpPr>
          <p:cNvPr id="3" name="Content Placeholder 2">
            <a:extLst>
              <a:ext uri="{FF2B5EF4-FFF2-40B4-BE49-F238E27FC236}">
                <a16:creationId xmlns:a16="http://schemas.microsoft.com/office/drawing/2014/main" id="{15168E22-67A9-442D-BC6A-77DE48F08AB5}"/>
              </a:ext>
            </a:extLst>
          </p:cNvPr>
          <p:cNvSpPr>
            <a:spLocks noGrp="1"/>
          </p:cNvSpPr>
          <p:nvPr>
            <p:ph idx="1"/>
          </p:nvPr>
        </p:nvSpPr>
        <p:spPr>
          <a:xfrm>
            <a:off x="254000" y="1392433"/>
            <a:ext cx="11684000" cy="4513783"/>
          </a:xfrm>
        </p:spPr>
        <p:txBody>
          <a:bodyPr>
            <a:normAutofit/>
          </a:bodyPr>
          <a:lstStyle/>
          <a:p>
            <a:pPr marL="0" indent="0">
              <a:spcAft>
                <a:spcPts val="267"/>
              </a:spcAft>
              <a:buNone/>
            </a:pPr>
            <a:r>
              <a:rPr lang="en-US" dirty="0"/>
              <a:t>Created the Title II Formula Grants Program </a:t>
            </a:r>
            <a:endParaRPr lang="en-US" dirty="0" smtClean="0"/>
          </a:p>
          <a:p>
            <a:pPr>
              <a:spcAft>
                <a:spcPts val="267"/>
              </a:spcAft>
            </a:pPr>
            <a:r>
              <a:rPr lang="en-US" sz="2400" dirty="0" smtClean="0"/>
              <a:t>Established </a:t>
            </a:r>
            <a:r>
              <a:rPr lang="en-US" sz="2400" dirty="0"/>
              <a:t>the core requirements – </a:t>
            </a:r>
          </a:p>
          <a:p>
            <a:pPr lvl="1">
              <a:spcAft>
                <a:spcPts val="267"/>
              </a:spcAft>
            </a:pPr>
            <a:r>
              <a:rPr lang="en-US" dirty="0"/>
              <a:t>deinstitutionalization of status offenders (DSO)</a:t>
            </a:r>
          </a:p>
          <a:p>
            <a:pPr lvl="1">
              <a:spcAft>
                <a:spcPts val="267"/>
              </a:spcAft>
            </a:pPr>
            <a:r>
              <a:rPr lang="en-US" dirty="0"/>
              <a:t>separation of juveniles from adults in secure facilities (Separation)</a:t>
            </a:r>
          </a:p>
          <a:p>
            <a:pPr lvl="1">
              <a:spcAft>
                <a:spcPts val="267"/>
              </a:spcAft>
            </a:pPr>
            <a:r>
              <a:rPr lang="en-US" dirty="0"/>
              <a:t>removal of juveniles from adult jails and lockups (Jail Removal)</a:t>
            </a:r>
          </a:p>
          <a:p>
            <a:pPr lvl="1">
              <a:spcAft>
                <a:spcPts val="267"/>
              </a:spcAft>
            </a:pPr>
            <a:r>
              <a:rPr lang="en-US" dirty="0"/>
              <a:t>addressing disproportionate minority contact within the juvenile justice system (DMC</a:t>
            </a:r>
            <a:r>
              <a:rPr lang="en-US" dirty="0" smtClean="0"/>
              <a:t>)  </a:t>
            </a:r>
            <a:r>
              <a:rPr lang="en-US" b="1" dirty="0" smtClean="0">
                <a:solidFill>
                  <a:srgbClr val="FF0000"/>
                </a:solidFill>
              </a:rPr>
              <a:t>1988</a:t>
            </a:r>
            <a:endParaRPr lang="en-US" b="1" dirty="0">
              <a:solidFill>
                <a:srgbClr val="FF0000"/>
              </a:solidFill>
            </a:endParaRPr>
          </a:p>
          <a:p>
            <a:pPr>
              <a:spcAft>
                <a:spcPts val="267"/>
              </a:spcAft>
            </a:pPr>
            <a:r>
              <a:rPr lang="en-US" sz="2400" dirty="0" smtClean="0"/>
              <a:t>Reauthorized </a:t>
            </a:r>
            <a:r>
              <a:rPr lang="en-US" sz="2400" dirty="0"/>
              <a:t>in 2002 as the JJDP Act of 2002 </a:t>
            </a:r>
            <a:endParaRPr lang="en-US" sz="2400" dirty="0" smtClean="0"/>
          </a:p>
          <a:p>
            <a:pPr lvl="1">
              <a:spcAft>
                <a:spcPts val="267"/>
              </a:spcAft>
            </a:pPr>
            <a:r>
              <a:rPr lang="en-US" dirty="0" smtClean="0"/>
              <a:t>Changed “confinement” to “contact” in the DMC core</a:t>
            </a:r>
            <a:endParaRPr lang="en-US" dirty="0"/>
          </a:p>
          <a:p>
            <a:pPr>
              <a:spcAft>
                <a:spcPts val="267"/>
              </a:spcAft>
            </a:pPr>
            <a:r>
              <a:rPr lang="en-US" sz="2400" dirty="0"/>
              <a:t>Reauthorized in 2018 </a:t>
            </a:r>
            <a:r>
              <a:rPr lang="en-US" sz="2400" dirty="0" smtClean="0"/>
              <a:t>in the </a:t>
            </a:r>
            <a:r>
              <a:rPr lang="en-US" sz="2400" dirty="0"/>
              <a:t>Juvenile Justice Reform Act (JJRA) of 2018</a:t>
            </a:r>
          </a:p>
          <a:p>
            <a:pPr>
              <a:spcAft>
                <a:spcPts val="267"/>
              </a:spcAft>
            </a:pPr>
            <a:endParaRPr lang="en-US" sz="2667" dirty="0"/>
          </a:p>
        </p:txBody>
      </p:sp>
    </p:spTree>
    <p:extLst>
      <p:ext uri="{BB962C8B-B14F-4D97-AF65-F5344CB8AC3E}">
        <p14:creationId xmlns:p14="http://schemas.microsoft.com/office/powerpoint/2010/main" val="238372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F22CB-D63E-4E77-B421-26D8242E8EE9}"/>
              </a:ext>
            </a:extLst>
          </p:cNvPr>
          <p:cNvSpPr>
            <a:spLocks noGrp="1"/>
          </p:cNvSpPr>
          <p:nvPr>
            <p:ph type="title"/>
          </p:nvPr>
        </p:nvSpPr>
        <p:spPr>
          <a:xfrm>
            <a:off x="254000" y="127587"/>
            <a:ext cx="11744960" cy="781466"/>
          </a:xfrm>
        </p:spPr>
        <p:txBody>
          <a:bodyPr/>
          <a:lstStyle/>
          <a:p>
            <a:r>
              <a:rPr lang="en-US" dirty="0"/>
              <a:t>Purpose of the JJRA of 2018 </a:t>
            </a:r>
          </a:p>
        </p:txBody>
      </p:sp>
      <p:sp>
        <p:nvSpPr>
          <p:cNvPr id="3" name="Content Placeholder 2">
            <a:extLst>
              <a:ext uri="{FF2B5EF4-FFF2-40B4-BE49-F238E27FC236}">
                <a16:creationId xmlns:a16="http://schemas.microsoft.com/office/drawing/2014/main" id="{0C0E5CF0-A2F7-4CF8-8FE2-5BD7ED883D35}"/>
              </a:ext>
            </a:extLst>
          </p:cNvPr>
          <p:cNvSpPr>
            <a:spLocks noGrp="1"/>
          </p:cNvSpPr>
          <p:nvPr>
            <p:ph idx="1"/>
          </p:nvPr>
        </p:nvSpPr>
        <p:spPr>
          <a:xfrm>
            <a:off x="280736" y="959853"/>
            <a:ext cx="11643360" cy="4654883"/>
          </a:xfrm>
        </p:spPr>
        <p:txBody>
          <a:bodyPr>
            <a:noAutofit/>
          </a:bodyPr>
          <a:lstStyle/>
          <a:p>
            <a:pPr marL="0" indent="0">
              <a:buNone/>
            </a:pPr>
            <a:r>
              <a:rPr lang="en-US" sz="2133" dirty="0"/>
              <a:t>The purposes of this subchapter and subchapter II are (Section 101) – </a:t>
            </a:r>
          </a:p>
          <a:p>
            <a:pPr marL="685783" indent="-685783">
              <a:buAutoNum type="arabicParenBoth"/>
            </a:pPr>
            <a:r>
              <a:rPr lang="en-US" sz="2133" dirty="0"/>
              <a:t>to support State, </a:t>
            </a:r>
            <a:r>
              <a:rPr lang="en-US" sz="2133" i="1" dirty="0"/>
              <a:t>tribal</a:t>
            </a:r>
            <a:r>
              <a:rPr lang="en-US" sz="2133" dirty="0"/>
              <a:t>, and local programs that prevent juvenile involvement in delinquent behavior; </a:t>
            </a:r>
          </a:p>
          <a:p>
            <a:pPr marL="685783" indent="-685783">
              <a:buAutoNum type="arabicParenBoth"/>
            </a:pPr>
            <a:r>
              <a:rPr lang="en-US" sz="2133" dirty="0"/>
              <a:t>to assist State,</a:t>
            </a:r>
            <a:r>
              <a:rPr lang="en-US" sz="2133" i="1" dirty="0"/>
              <a:t> tribal</a:t>
            </a:r>
            <a:r>
              <a:rPr lang="en-US" sz="2133" dirty="0"/>
              <a:t>, and local governments in promoting public safety by encouraging accountability for acts of juvenile delinquency; and </a:t>
            </a:r>
          </a:p>
          <a:p>
            <a:pPr marL="685783" indent="-685783">
              <a:buAutoNum type="arabicParenBoth"/>
            </a:pPr>
            <a:r>
              <a:rPr lang="en-US" sz="2133" dirty="0"/>
              <a:t>to assist State, </a:t>
            </a:r>
            <a:r>
              <a:rPr lang="en-US" sz="2133" i="1" dirty="0"/>
              <a:t>tribal</a:t>
            </a:r>
            <a:r>
              <a:rPr lang="en-US" sz="2133" dirty="0"/>
              <a:t>, and local governments in addressing juvenile crime through the provision of technical assistance, research, training, evaluation, and the dissemination of </a:t>
            </a:r>
            <a:r>
              <a:rPr lang="en-US" sz="2133" i="1" dirty="0"/>
              <a:t>current and relevant </a:t>
            </a:r>
            <a:r>
              <a:rPr lang="en-US" sz="2133" dirty="0"/>
              <a:t>information on effective </a:t>
            </a:r>
            <a:r>
              <a:rPr lang="en-US" sz="2133" i="1" dirty="0"/>
              <a:t>and evidence-based programs </a:t>
            </a:r>
            <a:r>
              <a:rPr lang="en-US" sz="2133" dirty="0"/>
              <a:t>for combating juvenile delinquency; </a:t>
            </a:r>
            <a:r>
              <a:rPr lang="en-US" sz="2133" i="1" dirty="0"/>
              <a:t>and</a:t>
            </a:r>
          </a:p>
          <a:p>
            <a:pPr marL="685783" indent="-685783">
              <a:buAutoNum type="arabicParenBoth"/>
            </a:pPr>
            <a:r>
              <a:rPr lang="en-US" sz="2133" i="1" dirty="0"/>
              <a:t>to support a continuum of evidence-based or promising programs (including delinquency prevention, intervention, mental health, behavioral health and substance abuse treatment, family services, and services for children exposed to violence) that are trauma informed, reflect the science of adolescent development, and are designed to meet the needs of at risk youth and youth who come into contact with the justice system. </a:t>
            </a:r>
          </a:p>
        </p:txBody>
      </p:sp>
    </p:spTree>
    <p:extLst>
      <p:ext uri="{BB962C8B-B14F-4D97-AF65-F5344CB8AC3E}">
        <p14:creationId xmlns:p14="http://schemas.microsoft.com/office/powerpoint/2010/main" val="345162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89159-DED4-40B4-B933-EF0BF34BB9C1}"/>
              </a:ext>
            </a:extLst>
          </p:cNvPr>
          <p:cNvSpPr>
            <a:spLocks noGrp="1"/>
          </p:cNvSpPr>
          <p:nvPr>
            <p:ph type="title"/>
          </p:nvPr>
        </p:nvSpPr>
        <p:spPr>
          <a:xfrm>
            <a:off x="838200" y="97757"/>
            <a:ext cx="10515600" cy="931612"/>
          </a:xfrm>
        </p:spPr>
        <p:txBody>
          <a:bodyPr/>
          <a:lstStyle/>
          <a:p>
            <a:r>
              <a:rPr lang="en-US" dirty="0"/>
              <a:t>Summary of the JJRA of 2018 </a:t>
            </a:r>
          </a:p>
        </p:txBody>
      </p:sp>
      <p:sp>
        <p:nvSpPr>
          <p:cNvPr id="3" name="Content Placeholder 2">
            <a:extLst>
              <a:ext uri="{FF2B5EF4-FFF2-40B4-BE49-F238E27FC236}">
                <a16:creationId xmlns:a16="http://schemas.microsoft.com/office/drawing/2014/main" id="{819F6AF1-6748-4A7F-9300-FC4F395B7C8E}"/>
              </a:ext>
            </a:extLst>
          </p:cNvPr>
          <p:cNvSpPr>
            <a:spLocks noGrp="1"/>
          </p:cNvSpPr>
          <p:nvPr>
            <p:ph idx="1"/>
          </p:nvPr>
        </p:nvSpPr>
        <p:spPr>
          <a:xfrm>
            <a:off x="376989" y="1122947"/>
            <a:ext cx="11379200" cy="4632961"/>
          </a:xfrm>
        </p:spPr>
        <p:txBody>
          <a:bodyPr>
            <a:normAutofit fontScale="77500" lnSpcReduction="20000"/>
          </a:bodyPr>
          <a:lstStyle/>
          <a:p>
            <a:pPr>
              <a:spcAft>
                <a:spcPts val="267"/>
              </a:spcAft>
            </a:pPr>
            <a:r>
              <a:rPr lang="en-US" dirty="0"/>
              <a:t>Definitions (Sections 103)</a:t>
            </a:r>
          </a:p>
          <a:p>
            <a:pPr>
              <a:spcAft>
                <a:spcPts val="267"/>
              </a:spcAft>
            </a:pPr>
            <a:r>
              <a:rPr lang="en-US" dirty="0"/>
              <a:t>Annual Report (207)</a:t>
            </a:r>
          </a:p>
          <a:p>
            <a:r>
              <a:rPr lang="en-US" dirty="0"/>
              <a:t>State Allocations </a:t>
            </a:r>
          </a:p>
          <a:p>
            <a:pPr lvl="1"/>
            <a:r>
              <a:rPr lang="en-US" dirty="0"/>
              <a:t>Minimum Allocation [Section 221(2)(A) and (B)]</a:t>
            </a:r>
          </a:p>
          <a:p>
            <a:pPr lvl="1"/>
            <a:r>
              <a:rPr lang="en-US" dirty="0"/>
              <a:t>Planning and Administration [Section 221(c)]</a:t>
            </a:r>
          </a:p>
          <a:p>
            <a:pPr lvl="1">
              <a:spcAft>
                <a:spcPts val="267"/>
              </a:spcAft>
            </a:pPr>
            <a:r>
              <a:rPr lang="en-US" dirty="0"/>
              <a:t>State Advisory Group Allocation [Section 221(d)]</a:t>
            </a:r>
          </a:p>
          <a:p>
            <a:r>
              <a:rPr lang="en-US" dirty="0"/>
              <a:t>State Plan Requirements </a:t>
            </a:r>
          </a:p>
          <a:p>
            <a:pPr lvl="1"/>
            <a:r>
              <a:rPr lang="en-US" dirty="0"/>
              <a:t>Publication on State’s Website [Section 223(a)]</a:t>
            </a:r>
          </a:p>
          <a:p>
            <a:pPr lvl="1"/>
            <a:r>
              <a:rPr lang="en-US" dirty="0"/>
              <a:t>State Advisory Group Composition [Section 223(a)(3)]</a:t>
            </a:r>
          </a:p>
          <a:p>
            <a:pPr lvl="1"/>
            <a:r>
              <a:rPr lang="en-US" dirty="0"/>
              <a:t>Juvenile Crime Analysis [Section 223(a)(7)(B)]</a:t>
            </a:r>
          </a:p>
          <a:p>
            <a:pPr lvl="1"/>
            <a:r>
              <a:rPr lang="en-US" dirty="0"/>
              <a:t>Program Areas for which Title II Formula Grants Funds May Support [Section 223(a)(9)]</a:t>
            </a:r>
          </a:p>
          <a:p>
            <a:pPr lvl="1"/>
            <a:r>
              <a:rPr lang="en-US" dirty="0"/>
              <a:t>Juveniles Treated As Adults [Section 223(a)(11)(B)]</a:t>
            </a:r>
          </a:p>
          <a:p>
            <a:pPr lvl="1"/>
            <a:r>
              <a:rPr lang="en-US" dirty="0"/>
              <a:t>System of Compliance Monitoring [Section 223(a)(14)]</a:t>
            </a:r>
          </a:p>
          <a:p>
            <a:pPr lvl="1"/>
            <a:r>
              <a:rPr lang="en-US" dirty="0"/>
              <a:t>Racial and Ethnic Disparities [Section 223(a)(15)]</a:t>
            </a:r>
          </a:p>
          <a:p>
            <a:pPr lvl="1"/>
            <a:r>
              <a:rPr lang="en-US" dirty="0"/>
              <a:t>Valid Court Order [Section 223(a)(23)]</a:t>
            </a:r>
          </a:p>
          <a:p>
            <a:pPr lvl="1"/>
            <a:endParaRPr lang="en-US" dirty="0"/>
          </a:p>
          <a:p>
            <a:endParaRPr lang="en-US" dirty="0"/>
          </a:p>
        </p:txBody>
      </p:sp>
    </p:spTree>
    <p:extLst>
      <p:ext uri="{BB962C8B-B14F-4D97-AF65-F5344CB8AC3E}">
        <p14:creationId xmlns:p14="http://schemas.microsoft.com/office/powerpoint/2010/main" val="1777305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D469A-3926-42FA-AF83-53A8519837F3}"/>
              </a:ext>
            </a:extLst>
          </p:cNvPr>
          <p:cNvSpPr>
            <a:spLocks noGrp="1"/>
          </p:cNvSpPr>
          <p:nvPr>
            <p:ph type="title"/>
          </p:nvPr>
        </p:nvSpPr>
        <p:spPr>
          <a:xfrm>
            <a:off x="772694" y="0"/>
            <a:ext cx="10515600" cy="1080670"/>
          </a:xfrm>
        </p:spPr>
        <p:txBody>
          <a:bodyPr/>
          <a:lstStyle/>
          <a:p>
            <a:r>
              <a:rPr lang="en-US" dirty="0"/>
              <a:t>Summary of the JJRA of 2018 </a:t>
            </a:r>
          </a:p>
        </p:txBody>
      </p:sp>
      <p:sp>
        <p:nvSpPr>
          <p:cNvPr id="3" name="Content Placeholder 2">
            <a:extLst>
              <a:ext uri="{FF2B5EF4-FFF2-40B4-BE49-F238E27FC236}">
                <a16:creationId xmlns:a16="http://schemas.microsoft.com/office/drawing/2014/main" id="{1868E206-53F3-4FC4-B9DB-11D7CD8BA3DE}"/>
              </a:ext>
            </a:extLst>
          </p:cNvPr>
          <p:cNvSpPr>
            <a:spLocks noGrp="1"/>
          </p:cNvSpPr>
          <p:nvPr>
            <p:ph idx="1"/>
          </p:nvPr>
        </p:nvSpPr>
        <p:spPr>
          <a:xfrm>
            <a:off x="251460" y="1005840"/>
            <a:ext cx="11511280" cy="4798059"/>
          </a:xfrm>
        </p:spPr>
        <p:txBody>
          <a:bodyPr>
            <a:normAutofit fontScale="92500" lnSpcReduction="10000"/>
          </a:bodyPr>
          <a:lstStyle/>
          <a:p>
            <a:r>
              <a:rPr lang="en-US" sz="2400" dirty="0"/>
              <a:t>Additional Information Required in State Plan </a:t>
            </a:r>
          </a:p>
          <a:p>
            <a:pPr lvl="1">
              <a:spcAft>
                <a:spcPts val="267"/>
              </a:spcAft>
            </a:pPr>
            <a:r>
              <a:rPr lang="en-US" dirty="0" smtClean="0"/>
              <a:t>Description of policies, procedures and training in effect to eliminate </a:t>
            </a:r>
            <a:r>
              <a:rPr lang="en-US" dirty="0"/>
              <a:t>u</a:t>
            </a:r>
            <a:r>
              <a:rPr lang="en-US" dirty="0" smtClean="0"/>
              <a:t>se </a:t>
            </a:r>
            <a:r>
              <a:rPr lang="en-US" dirty="0"/>
              <a:t>of </a:t>
            </a:r>
            <a:r>
              <a:rPr lang="en-US" dirty="0" smtClean="0"/>
              <a:t>dangerous </a:t>
            </a:r>
            <a:r>
              <a:rPr lang="en-US" dirty="0"/>
              <a:t>p</a:t>
            </a:r>
            <a:r>
              <a:rPr lang="en-US" dirty="0" smtClean="0"/>
              <a:t>ractices</a:t>
            </a:r>
            <a:r>
              <a:rPr lang="en-US" dirty="0"/>
              <a:t>, </a:t>
            </a:r>
            <a:r>
              <a:rPr lang="en-US" dirty="0" smtClean="0"/>
              <a:t>unreasonable </a:t>
            </a:r>
            <a:r>
              <a:rPr lang="en-US" dirty="0"/>
              <a:t>r</a:t>
            </a:r>
            <a:r>
              <a:rPr lang="en-US" dirty="0" smtClean="0"/>
              <a:t>estraints</a:t>
            </a:r>
            <a:r>
              <a:rPr lang="en-US" dirty="0"/>
              <a:t>, and u</a:t>
            </a:r>
            <a:r>
              <a:rPr lang="en-US" dirty="0" smtClean="0"/>
              <a:t>nreasonable </a:t>
            </a:r>
            <a:r>
              <a:rPr lang="en-US" dirty="0"/>
              <a:t>i</a:t>
            </a:r>
            <a:r>
              <a:rPr lang="en-US" dirty="0" smtClean="0"/>
              <a:t>solation</a:t>
            </a:r>
            <a:r>
              <a:rPr lang="en-US" dirty="0"/>
              <a:t>, </a:t>
            </a:r>
            <a:r>
              <a:rPr lang="en-US" dirty="0" smtClean="0"/>
              <a:t>including </a:t>
            </a:r>
            <a:r>
              <a:rPr lang="en-US" dirty="0"/>
              <a:t>by </a:t>
            </a:r>
            <a:r>
              <a:rPr lang="en-US" dirty="0" smtClean="0"/>
              <a:t>developing </a:t>
            </a:r>
            <a:r>
              <a:rPr lang="en-US" dirty="0"/>
              <a:t>e</a:t>
            </a:r>
            <a:r>
              <a:rPr lang="en-US" dirty="0" smtClean="0"/>
              <a:t>ffective </a:t>
            </a:r>
            <a:r>
              <a:rPr lang="en-US" dirty="0"/>
              <a:t>b</a:t>
            </a:r>
            <a:r>
              <a:rPr lang="en-US" dirty="0" smtClean="0"/>
              <a:t>ehavior </a:t>
            </a:r>
            <a:r>
              <a:rPr lang="en-US" dirty="0"/>
              <a:t>m</a:t>
            </a:r>
            <a:r>
              <a:rPr lang="en-US" dirty="0" smtClean="0"/>
              <a:t>anagement </a:t>
            </a:r>
            <a:r>
              <a:rPr lang="en-US" dirty="0"/>
              <a:t>t</a:t>
            </a:r>
            <a:r>
              <a:rPr lang="en-US" dirty="0" smtClean="0"/>
              <a:t>echniques </a:t>
            </a:r>
            <a:r>
              <a:rPr lang="en-US" dirty="0"/>
              <a:t>[Section 223(a)(29)]</a:t>
            </a:r>
          </a:p>
          <a:p>
            <a:pPr lvl="1">
              <a:spcAft>
                <a:spcPts val="267"/>
              </a:spcAft>
            </a:pPr>
            <a:r>
              <a:rPr lang="en-US" dirty="0" smtClean="0"/>
              <a:t>Description of </a:t>
            </a:r>
            <a:r>
              <a:rPr lang="en-US" dirty="0"/>
              <a:t>e</a:t>
            </a:r>
            <a:r>
              <a:rPr lang="en-US" dirty="0" smtClean="0"/>
              <a:t>videnced</a:t>
            </a:r>
            <a:r>
              <a:rPr lang="en-US" dirty="0"/>
              <a:t>-based </a:t>
            </a:r>
            <a:r>
              <a:rPr lang="en-US" dirty="0" smtClean="0"/>
              <a:t>methods that will be used to conduct </a:t>
            </a:r>
            <a:r>
              <a:rPr lang="en-US" dirty="0"/>
              <a:t>m</a:t>
            </a:r>
            <a:r>
              <a:rPr lang="en-US" dirty="0" smtClean="0"/>
              <a:t>ental </a:t>
            </a:r>
            <a:r>
              <a:rPr lang="en-US" dirty="0"/>
              <a:t>h</a:t>
            </a:r>
            <a:r>
              <a:rPr lang="en-US" dirty="0" smtClean="0"/>
              <a:t>ealth </a:t>
            </a:r>
            <a:r>
              <a:rPr lang="en-US" dirty="0"/>
              <a:t>and </a:t>
            </a:r>
            <a:r>
              <a:rPr lang="en-US" dirty="0" smtClean="0"/>
              <a:t>substance </a:t>
            </a:r>
            <a:r>
              <a:rPr lang="en-US" dirty="0"/>
              <a:t>a</a:t>
            </a:r>
            <a:r>
              <a:rPr lang="en-US" dirty="0" smtClean="0"/>
              <a:t>buse </a:t>
            </a:r>
            <a:r>
              <a:rPr lang="en-US" dirty="0"/>
              <a:t>s</a:t>
            </a:r>
            <a:r>
              <a:rPr lang="en-US" dirty="0" smtClean="0"/>
              <a:t>creening</a:t>
            </a:r>
            <a:r>
              <a:rPr lang="en-US" dirty="0"/>
              <a:t>, </a:t>
            </a:r>
            <a:r>
              <a:rPr lang="en-US" dirty="0" smtClean="0"/>
              <a:t>assessment</a:t>
            </a:r>
            <a:r>
              <a:rPr lang="en-US" dirty="0"/>
              <a:t>, </a:t>
            </a:r>
            <a:r>
              <a:rPr lang="en-US" dirty="0" smtClean="0"/>
              <a:t>referral</a:t>
            </a:r>
            <a:r>
              <a:rPr lang="en-US" dirty="0"/>
              <a:t>, and t</a:t>
            </a:r>
            <a:r>
              <a:rPr lang="en-US" dirty="0" smtClean="0"/>
              <a:t>reatment </a:t>
            </a:r>
            <a:r>
              <a:rPr lang="en-US" dirty="0"/>
              <a:t>[Section 223(a)(30)(A)]</a:t>
            </a:r>
          </a:p>
          <a:p>
            <a:pPr lvl="1">
              <a:spcAft>
                <a:spcPts val="267"/>
              </a:spcAft>
            </a:pPr>
            <a:r>
              <a:rPr lang="en-US" dirty="0" smtClean="0"/>
              <a:t>Description of how the state will seek, to the extent practicable, to provide </a:t>
            </a:r>
            <a:r>
              <a:rPr lang="en-US" dirty="0"/>
              <a:t>or </a:t>
            </a:r>
            <a:r>
              <a:rPr lang="en-US" dirty="0" smtClean="0"/>
              <a:t>arrange for </a:t>
            </a:r>
            <a:r>
              <a:rPr lang="en-US" dirty="0"/>
              <a:t>m</a:t>
            </a:r>
            <a:r>
              <a:rPr lang="en-US" dirty="0" smtClean="0"/>
              <a:t>ental </a:t>
            </a:r>
            <a:r>
              <a:rPr lang="en-US" dirty="0"/>
              <a:t>h</a:t>
            </a:r>
            <a:r>
              <a:rPr lang="en-US" dirty="0" smtClean="0"/>
              <a:t>ealth </a:t>
            </a:r>
            <a:r>
              <a:rPr lang="en-US" dirty="0"/>
              <a:t>and </a:t>
            </a:r>
            <a:r>
              <a:rPr lang="en-US" dirty="0" smtClean="0"/>
              <a:t>substance </a:t>
            </a:r>
            <a:r>
              <a:rPr lang="en-US" dirty="0"/>
              <a:t>d</a:t>
            </a:r>
            <a:r>
              <a:rPr lang="en-US" dirty="0" smtClean="0"/>
              <a:t>isorder </a:t>
            </a:r>
            <a:r>
              <a:rPr lang="en-US" dirty="0"/>
              <a:t>t</a:t>
            </a:r>
            <a:r>
              <a:rPr lang="en-US" dirty="0" smtClean="0"/>
              <a:t>reatment </a:t>
            </a:r>
            <a:r>
              <a:rPr lang="en-US" dirty="0"/>
              <a:t>[Section 223(a)(30)(B)]</a:t>
            </a:r>
          </a:p>
          <a:p>
            <a:pPr lvl="1">
              <a:spcAft>
                <a:spcPts val="267"/>
              </a:spcAft>
            </a:pPr>
            <a:r>
              <a:rPr lang="en-US" dirty="0" smtClean="0"/>
              <a:t>Description of reentry </a:t>
            </a:r>
            <a:r>
              <a:rPr lang="en-US" dirty="0"/>
              <a:t>p</a:t>
            </a:r>
            <a:r>
              <a:rPr lang="en-US" dirty="0" smtClean="0"/>
              <a:t>lanning </a:t>
            </a:r>
            <a:r>
              <a:rPr lang="en-US" dirty="0"/>
              <a:t>for </a:t>
            </a:r>
            <a:r>
              <a:rPr lang="en-US" dirty="0" smtClean="0"/>
              <a:t>juveniles </a:t>
            </a:r>
            <a:r>
              <a:rPr lang="en-US" dirty="0"/>
              <a:t>to </a:t>
            </a:r>
            <a:r>
              <a:rPr lang="en-US" dirty="0" smtClean="0"/>
              <a:t>include </a:t>
            </a:r>
            <a:r>
              <a:rPr lang="en-US" dirty="0"/>
              <a:t>a </a:t>
            </a:r>
            <a:r>
              <a:rPr lang="en-US" dirty="0" smtClean="0"/>
              <a:t>written </a:t>
            </a:r>
            <a:r>
              <a:rPr lang="en-US" dirty="0"/>
              <a:t>c</a:t>
            </a:r>
            <a:r>
              <a:rPr lang="en-US" dirty="0" smtClean="0"/>
              <a:t>ase </a:t>
            </a:r>
            <a:r>
              <a:rPr lang="en-US" dirty="0"/>
              <a:t>p</a:t>
            </a:r>
            <a:r>
              <a:rPr lang="en-US" dirty="0" smtClean="0"/>
              <a:t>lan </a:t>
            </a:r>
            <a:r>
              <a:rPr lang="en-US" dirty="0"/>
              <a:t>[Section 223(a)(31)</a:t>
            </a:r>
            <a:r>
              <a:rPr lang="en-US" dirty="0" smtClean="0"/>
              <a:t>]</a:t>
            </a:r>
          </a:p>
          <a:p>
            <a:pPr lvl="1">
              <a:spcAft>
                <a:spcPts val="267"/>
              </a:spcAft>
            </a:pPr>
            <a:r>
              <a:rPr lang="en-US" dirty="0" smtClean="0"/>
              <a:t>Assurance of coordination between the DSA and SEA to develop and implement a plan to support educational progress [Section 22 (a)(32) </a:t>
            </a:r>
            <a:endParaRPr lang="en-US" dirty="0"/>
          </a:p>
          <a:p>
            <a:pPr lvl="1">
              <a:spcAft>
                <a:spcPts val="267"/>
              </a:spcAft>
            </a:pPr>
            <a:r>
              <a:rPr lang="en-US" dirty="0" smtClean="0"/>
              <a:t>Description of policies and procedures to screen for</a:t>
            </a:r>
            <a:r>
              <a:rPr lang="en-US" dirty="0"/>
              <a:t>, </a:t>
            </a:r>
            <a:r>
              <a:rPr lang="en-US" dirty="0" smtClean="0"/>
              <a:t>identify</a:t>
            </a:r>
            <a:r>
              <a:rPr lang="en-US" dirty="0"/>
              <a:t>, and </a:t>
            </a:r>
            <a:r>
              <a:rPr lang="en-US" dirty="0" smtClean="0"/>
              <a:t>document </a:t>
            </a:r>
            <a:r>
              <a:rPr lang="en-US" dirty="0"/>
              <a:t>in </a:t>
            </a:r>
            <a:r>
              <a:rPr lang="en-US" dirty="0" smtClean="0"/>
              <a:t>state </a:t>
            </a:r>
            <a:r>
              <a:rPr lang="en-US" dirty="0"/>
              <a:t>r</a:t>
            </a:r>
            <a:r>
              <a:rPr lang="en-US" dirty="0" smtClean="0"/>
              <a:t>ecords </a:t>
            </a:r>
            <a:r>
              <a:rPr lang="en-US" dirty="0"/>
              <a:t>i</a:t>
            </a:r>
            <a:r>
              <a:rPr lang="en-US" dirty="0" smtClean="0"/>
              <a:t>dentification </a:t>
            </a:r>
            <a:r>
              <a:rPr lang="en-US" dirty="0"/>
              <a:t>of </a:t>
            </a:r>
            <a:r>
              <a:rPr lang="en-US" dirty="0" smtClean="0"/>
              <a:t>victims </a:t>
            </a:r>
            <a:r>
              <a:rPr lang="en-US" dirty="0"/>
              <a:t>of </a:t>
            </a:r>
            <a:r>
              <a:rPr lang="en-US" dirty="0" smtClean="0"/>
              <a:t>domestic </a:t>
            </a:r>
            <a:r>
              <a:rPr lang="en-US" dirty="0"/>
              <a:t>h</a:t>
            </a:r>
            <a:r>
              <a:rPr lang="en-US" dirty="0" smtClean="0"/>
              <a:t>uman </a:t>
            </a:r>
            <a:r>
              <a:rPr lang="en-US" dirty="0"/>
              <a:t>t</a:t>
            </a:r>
            <a:r>
              <a:rPr lang="en-US" dirty="0" smtClean="0"/>
              <a:t>rafficking </a:t>
            </a:r>
            <a:r>
              <a:rPr lang="en-US" dirty="0"/>
              <a:t>or </a:t>
            </a:r>
            <a:r>
              <a:rPr lang="en-US" dirty="0" smtClean="0"/>
              <a:t>those </a:t>
            </a:r>
            <a:r>
              <a:rPr lang="en-US" dirty="0"/>
              <a:t>a</a:t>
            </a:r>
            <a:r>
              <a:rPr lang="en-US" dirty="0" smtClean="0"/>
              <a:t>t </a:t>
            </a:r>
            <a:r>
              <a:rPr lang="en-US" dirty="0"/>
              <a:t>r</a:t>
            </a:r>
            <a:r>
              <a:rPr lang="en-US" dirty="0" smtClean="0"/>
              <a:t>isk </a:t>
            </a:r>
            <a:r>
              <a:rPr lang="en-US" dirty="0"/>
              <a:t>of </a:t>
            </a:r>
            <a:r>
              <a:rPr lang="en-US" dirty="0" smtClean="0"/>
              <a:t>such </a:t>
            </a:r>
            <a:r>
              <a:rPr lang="en-US" dirty="0"/>
              <a:t>t</a:t>
            </a:r>
            <a:r>
              <a:rPr lang="en-US" dirty="0" smtClean="0"/>
              <a:t>rafficking </a:t>
            </a:r>
            <a:r>
              <a:rPr lang="en-US" dirty="0"/>
              <a:t>and </a:t>
            </a:r>
            <a:r>
              <a:rPr lang="en-US" dirty="0" smtClean="0"/>
              <a:t>diversion </a:t>
            </a:r>
            <a:r>
              <a:rPr lang="en-US" dirty="0"/>
              <a:t>[Section 223(a)(</a:t>
            </a:r>
            <a:r>
              <a:rPr lang="en-US" dirty="0" smtClean="0"/>
              <a:t>33)</a:t>
            </a: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732634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C53C7-6DB5-41EF-8BEA-05344BB3FDAB}"/>
              </a:ext>
            </a:extLst>
          </p:cNvPr>
          <p:cNvSpPr>
            <a:spLocks noGrp="1"/>
          </p:cNvSpPr>
          <p:nvPr>
            <p:ph type="title"/>
          </p:nvPr>
        </p:nvSpPr>
        <p:spPr>
          <a:xfrm>
            <a:off x="203200" y="274639"/>
            <a:ext cx="12080240" cy="1143000"/>
          </a:xfrm>
        </p:spPr>
        <p:txBody>
          <a:bodyPr/>
          <a:lstStyle/>
          <a:p>
            <a:r>
              <a:rPr lang="en-US" dirty="0"/>
              <a:t>Juvenile Justice (JJ) Specialists</a:t>
            </a:r>
          </a:p>
        </p:txBody>
      </p:sp>
      <p:sp>
        <p:nvSpPr>
          <p:cNvPr id="3" name="Content Placeholder 2">
            <a:extLst>
              <a:ext uri="{FF2B5EF4-FFF2-40B4-BE49-F238E27FC236}">
                <a16:creationId xmlns:a16="http://schemas.microsoft.com/office/drawing/2014/main" id="{9C6A65C1-EEDE-4A7F-8E76-8AB5E00C0D40}"/>
              </a:ext>
            </a:extLst>
          </p:cNvPr>
          <p:cNvSpPr>
            <a:spLocks noGrp="1"/>
          </p:cNvSpPr>
          <p:nvPr>
            <p:ph idx="1"/>
          </p:nvPr>
        </p:nvSpPr>
        <p:spPr>
          <a:xfrm>
            <a:off x="243305" y="1545572"/>
            <a:ext cx="11755120" cy="3893129"/>
          </a:xfrm>
        </p:spPr>
        <p:txBody>
          <a:bodyPr>
            <a:normAutofit lnSpcReduction="10000"/>
          </a:bodyPr>
          <a:lstStyle/>
          <a:p>
            <a:pPr marL="0" indent="0">
              <a:buNone/>
            </a:pPr>
            <a:r>
              <a:rPr lang="en-US" sz="3067" dirty="0"/>
              <a:t>Allocation of Funds/Planning and Administration [Section 221(c)] (p. 34)</a:t>
            </a:r>
          </a:p>
          <a:p>
            <a:pPr marL="0" indent="0">
              <a:buNone/>
            </a:pPr>
            <a:r>
              <a:rPr lang="en-US" sz="2667" dirty="0"/>
              <a:t>In accordance with regulations promulgated under this part, a portion of any allocation to any State under this part shall be available to develop a State plan or for other pre-award activities associated with such State plan, and to pay that portion of the expenditures which are necessary </a:t>
            </a:r>
            <a:r>
              <a:rPr lang="en-US" sz="2667" dirty="0" smtClean="0"/>
              <a:t>for </a:t>
            </a:r>
            <a:r>
              <a:rPr lang="en-US" sz="2667" i="1" dirty="0" smtClean="0"/>
              <a:t>effective </a:t>
            </a:r>
            <a:r>
              <a:rPr lang="en-US" sz="2667" i="1" dirty="0"/>
              <a:t>and efficient administration of funds, including the designation of </a:t>
            </a:r>
            <a:r>
              <a:rPr lang="en-US" sz="2667" i="1" dirty="0">
                <a:solidFill>
                  <a:srgbClr val="000000"/>
                </a:solidFill>
              </a:rPr>
              <a:t>not less than one individual </a:t>
            </a:r>
            <a:r>
              <a:rPr lang="en-US" sz="2667" i="1" dirty="0"/>
              <a:t>who shall coordinate efforts to achieve and sustain compliance with the core requirements and certify whether the State is in compliance with such requirements </a:t>
            </a:r>
            <a:r>
              <a:rPr lang="en-US" sz="2667" dirty="0"/>
              <a:t>(i.e., JJ Specialist).</a:t>
            </a:r>
          </a:p>
        </p:txBody>
      </p:sp>
    </p:spTree>
    <p:extLst>
      <p:ext uri="{BB962C8B-B14F-4D97-AF65-F5344CB8AC3E}">
        <p14:creationId xmlns:p14="http://schemas.microsoft.com/office/powerpoint/2010/main" val="3953537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5B7CA-FC1B-4195-9EBD-D773A11E4DC4}"/>
              </a:ext>
            </a:extLst>
          </p:cNvPr>
          <p:cNvSpPr>
            <a:spLocks noGrp="1"/>
          </p:cNvSpPr>
          <p:nvPr>
            <p:ph type="title"/>
          </p:nvPr>
        </p:nvSpPr>
        <p:spPr>
          <a:xfrm>
            <a:off x="243840" y="100849"/>
            <a:ext cx="11338560" cy="1143000"/>
          </a:xfrm>
        </p:spPr>
        <p:txBody>
          <a:bodyPr/>
          <a:lstStyle/>
          <a:p>
            <a:r>
              <a:rPr lang="en-US" dirty="0"/>
              <a:t>State 3-Year Plans </a:t>
            </a:r>
          </a:p>
        </p:txBody>
      </p:sp>
      <p:sp>
        <p:nvSpPr>
          <p:cNvPr id="3" name="Content Placeholder 2">
            <a:extLst>
              <a:ext uri="{FF2B5EF4-FFF2-40B4-BE49-F238E27FC236}">
                <a16:creationId xmlns:a16="http://schemas.microsoft.com/office/drawing/2014/main" id="{1277702E-E9A8-4FB3-B6C0-EE8C94BD9507}"/>
              </a:ext>
            </a:extLst>
          </p:cNvPr>
          <p:cNvSpPr>
            <a:spLocks noGrp="1"/>
          </p:cNvSpPr>
          <p:nvPr>
            <p:ph idx="1"/>
          </p:nvPr>
        </p:nvSpPr>
        <p:spPr>
          <a:xfrm>
            <a:off x="230472" y="1211713"/>
            <a:ext cx="11775440" cy="4612640"/>
          </a:xfrm>
        </p:spPr>
        <p:txBody>
          <a:bodyPr>
            <a:normAutofit fontScale="85000" lnSpcReduction="10000"/>
          </a:bodyPr>
          <a:lstStyle/>
          <a:p>
            <a:pPr marL="0" indent="0">
              <a:buNone/>
            </a:pPr>
            <a:r>
              <a:rPr lang="pt-BR" sz="3467" dirty="0">
                <a:solidFill>
                  <a:prstClr val="black"/>
                </a:solidFill>
              </a:rPr>
              <a:t>State Plan Requirements [Section 223(a)]</a:t>
            </a:r>
          </a:p>
          <a:p>
            <a:pPr marL="0" indent="0">
              <a:buNone/>
            </a:pPr>
            <a:endParaRPr lang="en-US" sz="267" dirty="0"/>
          </a:p>
          <a:p>
            <a:r>
              <a:rPr lang="en-US" sz="2667" dirty="0"/>
              <a:t>In order to receive formula grants under this part, a State shall submit a plan for carrying out its purposes applicable to a 3-year period. </a:t>
            </a:r>
          </a:p>
          <a:p>
            <a:r>
              <a:rPr lang="en-US" sz="2667" dirty="0"/>
              <a:t>Such plan shall be amended annually to include new programs, projects, and activities. </a:t>
            </a:r>
          </a:p>
          <a:p>
            <a:r>
              <a:rPr lang="en-US" sz="2667" dirty="0"/>
              <a:t>The State shall submit annual performance reports to the Administrator which shall describe progress in implementing programs contained in the original plan, </a:t>
            </a:r>
            <a:r>
              <a:rPr lang="en-US" sz="2667" i="1" dirty="0"/>
              <a:t>and </a:t>
            </a:r>
          </a:p>
          <a:p>
            <a:r>
              <a:rPr lang="en-US" sz="2667" i="1" dirty="0"/>
              <a:t>shall </a:t>
            </a:r>
            <a:r>
              <a:rPr lang="en-US" sz="2667" i="1" dirty="0">
                <a:solidFill>
                  <a:srgbClr val="000000"/>
                </a:solidFill>
              </a:rPr>
              <a:t>describe</a:t>
            </a:r>
            <a:r>
              <a:rPr lang="en-US" sz="2667" i="1" dirty="0"/>
              <a:t> how the State plan is supported by or takes account of scientific knowledge regarding adolescent development and behavior and regarding the effects of delinquency prevention programs and juvenile justice interventions on adolescents. </a:t>
            </a:r>
          </a:p>
          <a:p>
            <a:r>
              <a:rPr lang="en-US" sz="2667" i="1" dirty="0"/>
              <a:t>Not later than 60 days after the date on which a plan or amended plan submitted under this subsection is finalized, a State shall make the plan or amended plan publicly available by </a:t>
            </a:r>
            <a:r>
              <a:rPr lang="en-US" sz="2667" i="1" dirty="0">
                <a:solidFill>
                  <a:srgbClr val="000000"/>
                </a:solidFill>
              </a:rPr>
              <a:t>posting</a:t>
            </a:r>
            <a:r>
              <a:rPr lang="en-US" sz="2667" i="1" dirty="0"/>
              <a:t> the plan or amended plan on the State’s publicly available websit</a:t>
            </a:r>
            <a:r>
              <a:rPr lang="en-US" sz="2667" dirty="0"/>
              <a:t>e. </a:t>
            </a:r>
          </a:p>
        </p:txBody>
      </p:sp>
    </p:spTree>
    <p:extLst>
      <p:ext uri="{BB962C8B-B14F-4D97-AF65-F5344CB8AC3E}">
        <p14:creationId xmlns:p14="http://schemas.microsoft.com/office/powerpoint/2010/main" val="117001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76A5B-2723-409F-92A8-35627072CD2F}"/>
              </a:ext>
            </a:extLst>
          </p:cNvPr>
          <p:cNvSpPr>
            <a:spLocks noGrp="1"/>
          </p:cNvSpPr>
          <p:nvPr>
            <p:ph type="title"/>
          </p:nvPr>
        </p:nvSpPr>
        <p:spPr>
          <a:xfrm>
            <a:off x="395999" y="154323"/>
            <a:ext cx="11173033" cy="834940"/>
          </a:xfrm>
        </p:spPr>
        <p:txBody>
          <a:bodyPr/>
          <a:lstStyle/>
          <a:p>
            <a:r>
              <a:rPr lang="en-US" dirty="0"/>
              <a:t>State 3-Year </a:t>
            </a:r>
            <a:r>
              <a:rPr lang="en-US" dirty="0" smtClean="0"/>
              <a:t>Plans</a:t>
            </a:r>
            <a:endParaRPr lang="en-US" dirty="0"/>
          </a:p>
        </p:txBody>
      </p:sp>
      <p:sp>
        <p:nvSpPr>
          <p:cNvPr id="3" name="Content Placeholder 2">
            <a:extLst>
              <a:ext uri="{FF2B5EF4-FFF2-40B4-BE49-F238E27FC236}">
                <a16:creationId xmlns:a16="http://schemas.microsoft.com/office/drawing/2014/main" id="{7AA4F5B1-B1C0-46F7-926C-3D30BDFB94CD}"/>
              </a:ext>
            </a:extLst>
          </p:cNvPr>
          <p:cNvSpPr>
            <a:spLocks noGrp="1"/>
          </p:cNvSpPr>
          <p:nvPr>
            <p:ph idx="1"/>
          </p:nvPr>
        </p:nvSpPr>
        <p:spPr>
          <a:xfrm>
            <a:off x="204683" y="1002633"/>
            <a:ext cx="11782635" cy="4852464"/>
          </a:xfrm>
        </p:spPr>
        <p:txBody>
          <a:bodyPr>
            <a:normAutofit fontScale="47500" lnSpcReduction="20000"/>
          </a:bodyPr>
          <a:lstStyle/>
          <a:p>
            <a:pPr marL="0" indent="0">
              <a:spcAft>
                <a:spcPts val="800"/>
              </a:spcAft>
              <a:buNone/>
            </a:pPr>
            <a:endParaRPr lang="en-US" sz="3800" dirty="0"/>
          </a:p>
          <a:p>
            <a:pPr>
              <a:spcAft>
                <a:spcPts val="800"/>
              </a:spcAft>
            </a:pPr>
            <a:r>
              <a:rPr lang="en-US" sz="4400" dirty="0"/>
              <a:t>Demonstrate that the applicant satisfies the </a:t>
            </a:r>
            <a:r>
              <a:rPr lang="en-US" sz="4400" i="1" dirty="0"/>
              <a:t>33 statutory requirements </a:t>
            </a:r>
            <a:r>
              <a:rPr lang="en-US" sz="4400" dirty="0"/>
              <a:t>of the state plan listed in 34 U.S.C. § 11133(a), including the requirement to provide data and documentation to demonstrate compliance with the four core requirements of the Formula Grants Program and the adequacy of the state’s compliance monitoring system.</a:t>
            </a:r>
          </a:p>
          <a:p>
            <a:pPr>
              <a:spcAft>
                <a:spcPts val="800"/>
              </a:spcAft>
            </a:pPr>
            <a:r>
              <a:rPr lang="en-US" sz="4400" dirty="0"/>
              <a:t>Provide a coherent narrative setting forth a 3-year plan for the proposed uses of the Title II funds based on the state’s juvenile delinquency crime analysis and in accordance with the JJDP Act of 1974 (as amended through P.L. 115-385). The 3-year plan is to be amended in the second and third years of the 3-year cycle to include new programs, projects, and activities (currently in 2</a:t>
            </a:r>
            <a:r>
              <a:rPr lang="en-US" sz="4400" baseline="30000" dirty="0"/>
              <a:t>nd</a:t>
            </a:r>
            <a:r>
              <a:rPr lang="en-US" sz="4400" dirty="0"/>
              <a:t> year of cycle).</a:t>
            </a:r>
          </a:p>
          <a:p>
            <a:pPr>
              <a:spcAft>
                <a:spcPts val="800"/>
              </a:spcAft>
            </a:pPr>
            <a:r>
              <a:rPr lang="en-US" sz="4400" dirty="0"/>
              <a:t>Explain how and with what other delinquency prevention and related programs operated by entities within the state the designated agency coordinates, as required by Section 223 (a) (8) (i.e., programs operated by public and private agencies and organizations, and other related programs such as education, special education, recreation, health, and welfare programs).</a:t>
            </a:r>
          </a:p>
          <a:p>
            <a:pPr marL="0" indent="0">
              <a:spcAft>
                <a:spcPts val="800"/>
              </a:spcAft>
              <a:buNone/>
            </a:pPr>
            <a:endParaRPr lang="en-US" sz="4400" dirty="0" smtClean="0"/>
          </a:p>
          <a:p>
            <a:pPr marL="0" indent="0">
              <a:spcAft>
                <a:spcPts val="800"/>
              </a:spcAft>
              <a:buNone/>
            </a:pPr>
            <a:r>
              <a:rPr lang="en-US" sz="2400" dirty="0" smtClean="0"/>
              <a:t>Source</a:t>
            </a:r>
            <a:r>
              <a:rPr lang="en-US" sz="2400" dirty="0"/>
              <a:t>: </a:t>
            </a:r>
            <a:r>
              <a:rPr lang="en-US" sz="2400" dirty="0">
                <a:hlinkClick r:id="rId3"/>
              </a:rPr>
              <a:t>OJJDP FY 2018 Title II Formula Grants Program solicitation </a:t>
            </a:r>
            <a:endParaRPr lang="en-US" sz="2400" dirty="0"/>
          </a:p>
        </p:txBody>
      </p:sp>
    </p:spTree>
    <p:extLst>
      <p:ext uri="{BB962C8B-B14F-4D97-AF65-F5344CB8AC3E}">
        <p14:creationId xmlns:p14="http://schemas.microsoft.com/office/powerpoint/2010/main" val="3366263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JJDP PowerPoint 2019 Template (003)" id="{93B05F5A-C171-452F-B5BB-69C7367CE8EB}" vid="{AAF12D34-7BBA-4B18-A0D5-946E13DC0E1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
</file>

<file path=customXml/item2.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TEVJRE9TLUNPUlBceWFueTE8L1VzZXJOYW1lPjxEYXRlVGltZT45LzI1LzIwMTkgMTI6MzE6MzcgUE08L0RhdGVUaW1lPjxMYWJlbFN0cmluZz5VbnJlc3RyaWN0ZWQ8L0xhYmVsU3RyaW5nPjwvaXRlbT48L2xhYmVsSGlzdG9yeT4=</Value>
</WrappedLabelHistory>
</file>

<file path=customXml/item3.xml><?xml version="1.0" encoding="utf-8"?>
<sisl xmlns:xsi="http://www.w3.org/2001/XMLSchema-instance" xmlns:xsd="http://www.w3.org/2001/XMLSchema" xmlns="http://www.boldonjames.com/2008/01/sie/internal/label" sislVersion="0" policy="c8d5760e-638a-47e8-9e2e-1226c2cb268d" origin="userSelected">
  <element uid="42834bfb-1ec1-4beb-bd64-eb83fb3cb3f3" value=""/>
</sisl>
</file>

<file path=customXml/itemProps1.xml><?xml version="1.0" encoding="utf-8"?>
<ds:datastoreItem xmlns:ds="http://schemas.openxmlformats.org/officeDocument/2006/customXml" ds:itemID="{F0C8E99C-E9E0-4198-80D6-B8A876FBAFDF}">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F485BD41-BA4E-47A0-B772-19384A5C72CA}">
  <ds:schemaRefs>
    <ds:schemaRef ds:uri="http://www.w3.org/2001/XMLSchema"/>
    <ds:schemaRef ds:uri="http://www.boldonjames.com/2016/02/Classifier/internal/wrappedLabelHistory"/>
  </ds:schemaRefs>
</ds:datastoreItem>
</file>

<file path=customXml/itemProps3.xml><?xml version="1.0" encoding="utf-8"?>
<ds:datastoreItem xmlns:ds="http://schemas.openxmlformats.org/officeDocument/2006/customXml" ds:itemID="{4022F78E-09B8-41ED-AA4A-B467925C9157}">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OJJDP PowerPoint 2019 Template (003) amj[13]</Template>
  <TotalTime>1006</TotalTime>
  <Words>3180</Words>
  <Application>Microsoft Office PowerPoint</Application>
  <PresentationFormat>Widescreen</PresentationFormat>
  <Paragraphs>259</Paragraphs>
  <Slides>28</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Arial Black</vt:lpstr>
      <vt:lpstr>Calibri</vt:lpstr>
      <vt:lpstr>Cambria</vt:lpstr>
      <vt:lpstr>Times</vt:lpstr>
      <vt:lpstr>Office Theme</vt:lpstr>
      <vt:lpstr>PowerPoint Presentation</vt:lpstr>
      <vt:lpstr>Brief History and Purpose of the JJDP Act</vt:lpstr>
      <vt:lpstr>Brief History and Purpose of the JJDP Act</vt:lpstr>
      <vt:lpstr>Purpose of the JJRA of 2018 </vt:lpstr>
      <vt:lpstr>Summary of the JJRA of 2018 </vt:lpstr>
      <vt:lpstr>Summary of the JJRA of 2018 </vt:lpstr>
      <vt:lpstr>Juvenile Justice (JJ) Specialists</vt:lpstr>
      <vt:lpstr>State 3-Year Plans </vt:lpstr>
      <vt:lpstr>State 3-Year Plans</vt:lpstr>
      <vt:lpstr>SAG Composition</vt:lpstr>
      <vt:lpstr>SAG Composition</vt:lpstr>
      <vt:lpstr>SAG Composition</vt:lpstr>
      <vt:lpstr>SAG Composition</vt:lpstr>
      <vt:lpstr>SAG Composition</vt:lpstr>
      <vt:lpstr>SAG Duties </vt:lpstr>
      <vt:lpstr>SAG Duties </vt:lpstr>
      <vt:lpstr>Use of Title II Formula Grants Program Funds</vt:lpstr>
      <vt:lpstr>Formula Grants Program Areas [Section 223(a)(9)] (p. 42-46)  </vt:lpstr>
      <vt:lpstr>Formula Grants Program Areas [Section 223(a)(9)] (p. 42-46)  </vt:lpstr>
      <vt:lpstr>SAG Composition and Duties [Section 223(a)(3)]  (p. 35-38) –  </vt:lpstr>
      <vt:lpstr>Juvenile Crime Analysis </vt:lpstr>
      <vt:lpstr>Coordination and Utilization of Evidenced-based (EBPs) and Promising Programs </vt:lpstr>
      <vt:lpstr>Juvenile Reentry Planning Requirements </vt:lpstr>
      <vt:lpstr>Waiver/Transfer – [Section 223(a)(11)(B)</vt:lpstr>
      <vt:lpstr>Monitoring System Section 223(a)(14)</vt:lpstr>
      <vt:lpstr>Identification and Reduction of RED</vt:lpstr>
      <vt:lpstr>Valid Court Order Exception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Schmidt, David L. [US-US]</dc:creator>
  <cp:keywords/>
  <cp:lastModifiedBy>Yan, Yan [US-US]</cp:lastModifiedBy>
  <cp:revision>46</cp:revision>
  <cp:lastPrinted>2019-08-08T17:48:36Z</cp:lastPrinted>
  <dcterms:created xsi:type="dcterms:W3CDTF">2019-05-24T14:03:26Z</dcterms:created>
  <dcterms:modified xsi:type="dcterms:W3CDTF">2019-09-25T12:32:55Z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LDOS1\eamoahnt</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false</vt:bool>
  </property>
  <property fmtid="{D5CDD505-2E9C-101B-9397-08002B2CF9AE}" pid="9" name="Allow Footer Overwrite">
    <vt:bool>false</vt:bool>
  </property>
  <property fmtid="{D5CDD505-2E9C-101B-9397-08002B2CF9AE}" pid="10" name="Multiple Selected">
    <vt:lpwstr>-1</vt:lpwstr>
  </property>
  <property fmtid="{D5CDD505-2E9C-101B-9397-08002B2CF9AE}" pid="11" name="SIPLongWording">
    <vt:lpwstr/>
  </property>
  <property fmtid="{D5CDD505-2E9C-101B-9397-08002B2CF9AE}" pid="12" name="checkedProgramsCount">
    <vt:i4>0</vt:i4>
  </property>
  <property fmtid="{D5CDD505-2E9C-101B-9397-08002B2CF9AE}" pid="13" name="ExpCountry">
    <vt:lpwstr/>
  </property>
  <property fmtid="{D5CDD505-2E9C-101B-9397-08002B2CF9AE}" pid="14" name="docIndexRef">
    <vt:lpwstr>0351ada2-7f7a-41ca-8b9d-71795fdf73e3</vt:lpwstr>
  </property>
  <property fmtid="{D5CDD505-2E9C-101B-9397-08002B2CF9AE}" pid="15" name="bjSaver">
    <vt:lpwstr>5DrcigAYDjsV/e04vsWeemmYV1AAy1oN</vt:lpwstr>
  </property>
  <property fmtid="{D5CDD505-2E9C-101B-9397-08002B2CF9AE}" pid="16" name="bjDocumentLabelXML">
    <vt:lpwstr>&lt;?xml version="1.0" encoding="us-ascii"?&gt;&lt;sisl xmlns:xsi="http://www.w3.org/2001/XMLSchema-instance" xmlns:xsd="http://www.w3.org/2001/XMLSchema" sislVersion="0" policy="c8d5760e-638a-47e8-9e2e-1226c2cb268d" origin="userSelected" xmlns="http://www.boldonj</vt:lpwstr>
  </property>
  <property fmtid="{D5CDD505-2E9C-101B-9397-08002B2CF9AE}" pid="17" name="bjDocumentLabelXML-0">
    <vt:lpwstr>ames.com/2008/01/sie/internal/label"&gt;&lt;element uid="42834bfb-1ec1-4beb-bd64-eb83fb3cb3f3" value="" /&gt;&lt;/sisl&gt;</vt:lpwstr>
  </property>
  <property fmtid="{D5CDD505-2E9C-101B-9397-08002B2CF9AE}" pid="18" name="bjDocumentSecurityLabel">
    <vt:lpwstr>Unrestricted</vt:lpwstr>
  </property>
  <property fmtid="{D5CDD505-2E9C-101B-9397-08002B2CF9AE}" pid="19" name="bjLabelHistoryID">
    <vt:lpwstr>{F485BD41-BA4E-47A0-B772-19384A5C72CA}</vt:lpwstr>
  </property>
</Properties>
</file>