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trictFirstAndLastChars="0" saveSubsetFonts="1" autoCompressPictures="0">
  <p:sldMasterIdLst>
    <p:sldMasterId id="2147483654" r:id="rId5"/>
  </p:sldMasterIdLst>
  <p:notesMasterIdLst>
    <p:notesMasterId r:id="rId36"/>
  </p:notesMasterIdLst>
  <p:sldIdLst>
    <p:sldId id="258" r:id="rId6"/>
    <p:sldId id="259" r:id="rId7"/>
    <p:sldId id="308" r:id="rId8"/>
    <p:sldId id="310" r:id="rId9"/>
    <p:sldId id="309" r:id="rId10"/>
    <p:sldId id="311" r:id="rId11"/>
    <p:sldId id="313" r:id="rId12"/>
    <p:sldId id="312" r:id="rId13"/>
    <p:sldId id="302" r:id="rId14"/>
    <p:sldId id="261" r:id="rId15"/>
    <p:sldId id="262" r:id="rId16"/>
    <p:sldId id="322" r:id="rId17"/>
    <p:sldId id="324" r:id="rId18"/>
    <p:sldId id="263" r:id="rId19"/>
    <p:sldId id="265" r:id="rId20"/>
    <p:sldId id="266" r:id="rId21"/>
    <p:sldId id="329" r:id="rId22"/>
    <p:sldId id="264" r:id="rId23"/>
    <p:sldId id="272" r:id="rId24"/>
    <p:sldId id="267" r:id="rId25"/>
    <p:sldId id="315" r:id="rId26"/>
    <p:sldId id="285" r:id="rId27"/>
    <p:sldId id="314" r:id="rId28"/>
    <p:sldId id="318" r:id="rId29"/>
    <p:sldId id="319" r:id="rId30"/>
    <p:sldId id="325" r:id="rId31"/>
    <p:sldId id="327" r:id="rId32"/>
    <p:sldId id="268" r:id="rId33"/>
    <p:sldId id="321" r:id="rId34"/>
    <p:sldId id="328" r:id="rId35"/>
  </p:sldIdLst>
  <p:sldSz cx="9144000" cy="6858000" type="screen4x3"/>
  <p:notesSz cx="6985000" cy="92837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6111" autoAdjust="0"/>
  </p:normalViewPr>
  <p:slideViewPr>
    <p:cSldViewPr snapToGrid="0">
      <p:cViewPr varScale="1">
        <p:scale>
          <a:sx n="83" d="100"/>
          <a:sy n="83" d="100"/>
        </p:scale>
        <p:origin x="244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35" Type="http://schemas.openxmlformats.org/officeDocument/2006/relationships/slide" Target="slides/slide30.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8" Type="http://schemas.openxmlformats.org/officeDocument/2006/relationships/slide" Target="slides/slide3.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1" y="0"/>
            <a:ext cx="3026832" cy="465797"/>
          </a:xfrm>
          <a:prstGeom prst="rect">
            <a:avLst/>
          </a:prstGeom>
          <a:noFill/>
          <a:ln>
            <a:noFill/>
          </a:ln>
        </p:spPr>
        <p:txBody>
          <a:bodyPr lIns="92943" tIns="92943" rIns="92943" bIns="92943"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64790" marR="0" lvl="1" indent="0" algn="l" rtl="0">
              <a:spcBef>
                <a:spcPts val="0"/>
              </a:spcBef>
              <a:buNone/>
              <a:defRPr sz="1800" b="0" i="0" u="none" strike="noStrike" cap="none">
                <a:solidFill>
                  <a:schemeClr val="dk1"/>
                </a:solidFill>
                <a:latin typeface="Calibri"/>
                <a:ea typeface="Calibri"/>
                <a:cs typeface="Calibri"/>
                <a:sym typeface="Calibri"/>
              </a:defRPr>
            </a:lvl2pPr>
            <a:lvl3pPr marL="929579" marR="0" lvl="2" indent="0" algn="l" rtl="0">
              <a:spcBef>
                <a:spcPts val="0"/>
              </a:spcBef>
              <a:buNone/>
              <a:defRPr sz="1800" b="0" i="0" u="none" strike="noStrike" cap="none">
                <a:solidFill>
                  <a:schemeClr val="dk1"/>
                </a:solidFill>
                <a:latin typeface="Calibri"/>
                <a:ea typeface="Calibri"/>
                <a:cs typeface="Calibri"/>
                <a:sym typeface="Calibri"/>
              </a:defRPr>
            </a:lvl3pPr>
            <a:lvl4pPr marL="1394369" marR="0" lvl="3" indent="0" algn="l" rtl="0">
              <a:spcBef>
                <a:spcPts val="0"/>
              </a:spcBef>
              <a:buNone/>
              <a:defRPr sz="1800" b="0" i="0" u="none" strike="noStrike" cap="none">
                <a:solidFill>
                  <a:schemeClr val="dk1"/>
                </a:solidFill>
                <a:latin typeface="Calibri"/>
                <a:ea typeface="Calibri"/>
                <a:cs typeface="Calibri"/>
                <a:sym typeface="Calibri"/>
              </a:defRPr>
            </a:lvl4pPr>
            <a:lvl5pPr marL="1859158" marR="0" lvl="4" indent="0" algn="l" rtl="0">
              <a:spcBef>
                <a:spcPts val="0"/>
              </a:spcBef>
              <a:buNone/>
              <a:defRPr sz="1800" b="0" i="0" u="none" strike="noStrike" cap="none">
                <a:solidFill>
                  <a:schemeClr val="dk1"/>
                </a:solidFill>
                <a:latin typeface="Calibri"/>
                <a:ea typeface="Calibri"/>
                <a:cs typeface="Calibri"/>
                <a:sym typeface="Calibri"/>
              </a:defRPr>
            </a:lvl5pPr>
            <a:lvl6pPr marL="2323948" marR="0" lvl="5" indent="0" algn="l" rtl="0">
              <a:spcBef>
                <a:spcPts val="0"/>
              </a:spcBef>
              <a:buNone/>
              <a:defRPr sz="1800" b="0" i="0" u="none" strike="noStrike" cap="none">
                <a:solidFill>
                  <a:schemeClr val="dk1"/>
                </a:solidFill>
                <a:latin typeface="Calibri"/>
                <a:ea typeface="Calibri"/>
                <a:cs typeface="Calibri"/>
                <a:sym typeface="Calibri"/>
              </a:defRPr>
            </a:lvl6pPr>
            <a:lvl7pPr marL="2788737" marR="0" lvl="6" indent="0" algn="l" rtl="0">
              <a:spcBef>
                <a:spcPts val="0"/>
              </a:spcBef>
              <a:buNone/>
              <a:defRPr sz="1800" b="0" i="0" u="none" strike="noStrike" cap="none">
                <a:solidFill>
                  <a:schemeClr val="dk1"/>
                </a:solidFill>
                <a:latin typeface="Calibri"/>
                <a:ea typeface="Calibri"/>
                <a:cs typeface="Calibri"/>
                <a:sym typeface="Calibri"/>
              </a:defRPr>
            </a:lvl7pPr>
            <a:lvl8pPr marL="3253527" marR="0" lvl="7" indent="0" algn="l" rtl="0">
              <a:spcBef>
                <a:spcPts val="0"/>
              </a:spcBef>
              <a:buNone/>
              <a:defRPr sz="1800" b="0" i="0" u="none" strike="noStrike" cap="none">
                <a:solidFill>
                  <a:schemeClr val="dk1"/>
                </a:solidFill>
                <a:latin typeface="Calibri"/>
                <a:ea typeface="Calibri"/>
                <a:cs typeface="Calibri"/>
                <a:sym typeface="Calibri"/>
              </a:defRPr>
            </a:lvl8pPr>
            <a:lvl9pPr marL="3718316"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956550" y="0"/>
            <a:ext cx="3026832" cy="465797"/>
          </a:xfrm>
          <a:prstGeom prst="rect">
            <a:avLst/>
          </a:prstGeom>
          <a:noFill/>
          <a:ln>
            <a:noFill/>
          </a:ln>
        </p:spPr>
        <p:txBody>
          <a:bodyPr lIns="92943" tIns="92943" rIns="92943" bIns="92943"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64790" marR="0" lvl="1" indent="0" algn="l" rtl="0">
              <a:spcBef>
                <a:spcPts val="0"/>
              </a:spcBef>
              <a:buNone/>
              <a:defRPr sz="1800" b="0" i="0" u="none" strike="noStrike" cap="none">
                <a:solidFill>
                  <a:schemeClr val="dk1"/>
                </a:solidFill>
                <a:latin typeface="Calibri"/>
                <a:ea typeface="Calibri"/>
                <a:cs typeface="Calibri"/>
                <a:sym typeface="Calibri"/>
              </a:defRPr>
            </a:lvl2pPr>
            <a:lvl3pPr marL="929579" marR="0" lvl="2" indent="0" algn="l" rtl="0">
              <a:spcBef>
                <a:spcPts val="0"/>
              </a:spcBef>
              <a:buNone/>
              <a:defRPr sz="1800" b="0" i="0" u="none" strike="noStrike" cap="none">
                <a:solidFill>
                  <a:schemeClr val="dk1"/>
                </a:solidFill>
                <a:latin typeface="Calibri"/>
                <a:ea typeface="Calibri"/>
                <a:cs typeface="Calibri"/>
                <a:sym typeface="Calibri"/>
              </a:defRPr>
            </a:lvl3pPr>
            <a:lvl4pPr marL="1394369" marR="0" lvl="3" indent="0" algn="l" rtl="0">
              <a:spcBef>
                <a:spcPts val="0"/>
              </a:spcBef>
              <a:buNone/>
              <a:defRPr sz="1800" b="0" i="0" u="none" strike="noStrike" cap="none">
                <a:solidFill>
                  <a:schemeClr val="dk1"/>
                </a:solidFill>
                <a:latin typeface="Calibri"/>
                <a:ea typeface="Calibri"/>
                <a:cs typeface="Calibri"/>
                <a:sym typeface="Calibri"/>
              </a:defRPr>
            </a:lvl4pPr>
            <a:lvl5pPr marL="1859158" marR="0" lvl="4" indent="0" algn="l" rtl="0">
              <a:spcBef>
                <a:spcPts val="0"/>
              </a:spcBef>
              <a:buNone/>
              <a:defRPr sz="1800" b="0" i="0" u="none" strike="noStrike" cap="none">
                <a:solidFill>
                  <a:schemeClr val="dk1"/>
                </a:solidFill>
                <a:latin typeface="Calibri"/>
                <a:ea typeface="Calibri"/>
                <a:cs typeface="Calibri"/>
                <a:sym typeface="Calibri"/>
              </a:defRPr>
            </a:lvl5pPr>
            <a:lvl6pPr marL="2323948" marR="0" lvl="5" indent="0" algn="l" rtl="0">
              <a:spcBef>
                <a:spcPts val="0"/>
              </a:spcBef>
              <a:buNone/>
              <a:defRPr sz="1800" b="0" i="0" u="none" strike="noStrike" cap="none">
                <a:solidFill>
                  <a:schemeClr val="dk1"/>
                </a:solidFill>
                <a:latin typeface="Calibri"/>
                <a:ea typeface="Calibri"/>
                <a:cs typeface="Calibri"/>
                <a:sym typeface="Calibri"/>
              </a:defRPr>
            </a:lvl6pPr>
            <a:lvl7pPr marL="2788737" marR="0" lvl="6" indent="0" algn="l" rtl="0">
              <a:spcBef>
                <a:spcPts val="0"/>
              </a:spcBef>
              <a:buNone/>
              <a:defRPr sz="1800" b="0" i="0" u="none" strike="noStrike" cap="none">
                <a:solidFill>
                  <a:schemeClr val="dk1"/>
                </a:solidFill>
                <a:latin typeface="Calibri"/>
                <a:ea typeface="Calibri"/>
                <a:cs typeface="Calibri"/>
                <a:sym typeface="Calibri"/>
              </a:defRPr>
            </a:lvl7pPr>
            <a:lvl8pPr marL="3253527" marR="0" lvl="7" indent="0" algn="l" rtl="0">
              <a:spcBef>
                <a:spcPts val="0"/>
              </a:spcBef>
              <a:buNone/>
              <a:defRPr sz="1800" b="0" i="0" u="none" strike="noStrike" cap="none">
                <a:solidFill>
                  <a:schemeClr val="dk1"/>
                </a:solidFill>
                <a:latin typeface="Calibri"/>
                <a:ea typeface="Calibri"/>
                <a:cs typeface="Calibri"/>
                <a:sym typeface="Calibri"/>
              </a:defRPr>
            </a:lvl8pPr>
            <a:lvl9pPr marL="3718316"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403350" y="1160463"/>
            <a:ext cx="4178300" cy="313372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98501" y="4467781"/>
            <a:ext cx="5587999" cy="3655457"/>
          </a:xfrm>
          <a:prstGeom prst="rect">
            <a:avLst/>
          </a:prstGeom>
          <a:noFill/>
          <a:ln>
            <a:noFill/>
          </a:ln>
        </p:spPr>
        <p:txBody>
          <a:bodyPr lIns="92943" tIns="92943" rIns="92943" bIns="92943"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1" y="8817904"/>
            <a:ext cx="3026832" cy="465795"/>
          </a:xfrm>
          <a:prstGeom prst="rect">
            <a:avLst/>
          </a:prstGeom>
          <a:noFill/>
          <a:ln>
            <a:noFill/>
          </a:ln>
        </p:spPr>
        <p:txBody>
          <a:bodyPr lIns="92943" tIns="92943" rIns="92943" bIns="92943"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64790" marR="0" lvl="1" indent="0" algn="l" rtl="0">
              <a:spcBef>
                <a:spcPts val="0"/>
              </a:spcBef>
              <a:buNone/>
              <a:defRPr sz="1800" b="0" i="0" u="none" strike="noStrike" cap="none">
                <a:solidFill>
                  <a:schemeClr val="dk1"/>
                </a:solidFill>
                <a:latin typeface="Calibri"/>
                <a:ea typeface="Calibri"/>
                <a:cs typeface="Calibri"/>
                <a:sym typeface="Calibri"/>
              </a:defRPr>
            </a:lvl2pPr>
            <a:lvl3pPr marL="929579" marR="0" lvl="2" indent="0" algn="l" rtl="0">
              <a:spcBef>
                <a:spcPts val="0"/>
              </a:spcBef>
              <a:buNone/>
              <a:defRPr sz="1800" b="0" i="0" u="none" strike="noStrike" cap="none">
                <a:solidFill>
                  <a:schemeClr val="dk1"/>
                </a:solidFill>
                <a:latin typeface="Calibri"/>
                <a:ea typeface="Calibri"/>
                <a:cs typeface="Calibri"/>
                <a:sym typeface="Calibri"/>
              </a:defRPr>
            </a:lvl3pPr>
            <a:lvl4pPr marL="1394369" marR="0" lvl="3" indent="0" algn="l" rtl="0">
              <a:spcBef>
                <a:spcPts val="0"/>
              </a:spcBef>
              <a:buNone/>
              <a:defRPr sz="1800" b="0" i="0" u="none" strike="noStrike" cap="none">
                <a:solidFill>
                  <a:schemeClr val="dk1"/>
                </a:solidFill>
                <a:latin typeface="Calibri"/>
                <a:ea typeface="Calibri"/>
                <a:cs typeface="Calibri"/>
                <a:sym typeface="Calibri"/>
              </a:defRPr>
            </a:lvl4pPr>
            <a:lvl5pPr marL="1859158" marR="0" lvl="4" indent="0" algn="l" rtl="0">
              <a:spcBef>
                <a:spcPts val="0"/>
              </a:spcBef>
              <a:buNone/>
              <a:defRPr sz="1800" b="0" i="0" u="none" strike="noStrike" cap="none">
                <a:solidFill>
                  <a:schemeClr val="dk1"/>
                </a:solidFill>
                <a:latin typeface="Calibri"/>
                <a:ea typeface="Calibri"/>
                <a:cs typeface="Calibri"/>
                <a:sym typeface="Calibri"/>
              </a:defRPr>
            </a:lvl5pPr>
            <a:lvl6pPr marL="2323948" marR="0" lvl="5" indent="0" algn="l" rtl="0">
              <a:spcBef>
                <a:spcPts val="0"/>
              </a:spcBef>
              <a:buNone/>
              <a:defRPr sz="1800" b="0" i="0" u="none" strike="noStrike" cap="none">
                <a:solidFill>
                  <a:schemeClr val="dk1"/>
                </a:solidFill>
                <a:latin typeface="Calibri"/>
                <a:ea typeface="Calibri"/>
                <a:cs typeface="Calibri"/>
                <a:sym typeface="Calibri"/>
              </a:defRPr>
            </a:lvl6pPr>
            <a:lvl7pPr marL="2788737" marR="0" lvl="6" indent="0" algn="l" rtl="0">
              <a:spcBef>
                <a:spcPts val="0"/>
              </a:spcBef>
              <a:buNone/>
              <a:defRPr sz="1800" b="0" i="0" u="none" strike="noStrike" cap="none">
                <a:solidFill>
                  <a:schemeClr val="dk1"/>
                </a:solidFill>
                <a:latin typeface="Calibri"/>
                <a:ea typeface="Calibri"/>
                <a:cs typeface="Calibri"/>
                <a:sym typeface="Calibri"/>
              </a:defRPr>
            </a:lvl7pPr>
            <a:lvl8pPr marL="3253527" marR="0" lvl="7" indent="0" algn="l" rtl="0">
              <a:spcBef>
                <a:spcPts val="0"/>
              </a:spcBef>
              <a:buNone/>
              <a:defRPr sz="1800" b="0" i="0" u="none" strike="noStrike" cap="none">
                <a:solidFill>
                  <a:schemeClr val="dk1"/>
                </a:solidFill>
                <a:latin typeface="Calibri"/>
                <a:ea typeface="Calibri"/>
                <a:cs typeface="Calibri"/>
                <a:sym typeface="Calibri"/>
              </a:defRPr>
            </a:lvl8pPr>
            <a:lvl9pPr marL="3718316"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956550" y="8817904"/>
            <a:ext cx="3026832" cy="465795"/>
          </a:xfrm>
          <a:prstGeom prst="rect">
            <a:avLst/>
          </a:prstGeom>
          <a:noFill/>
          <a:ln>
            <a:noFill/>
          </a:ln>
        </p:spPr>
        <p:txBody>
          <a:bodyPr lIns="92943" tIns="46459" rIns="92943" bIns="46459" anchor="b" anchorCtr="0">
            <a:noAutofit/>
          </a:bodyPr>
          <a:lstStyle/>
          <a:p>
            <a:pPr algn="r">
              <a:buSzPct val="25000"/>
            </a:pPr>
            <a:fld id="{00000000-1234-1234-1234-123412341234}" type="slidenum">
              <a:rPr lang="en-US" sz="1200" smtClean="0">
                <a:solidFill>
                  <a:schemeClr val="dk1"/>
                </a:solidFill>
                <a:latin typeface="Calibri"/>
                <a:ea typeface="Calibri"/>
                <a:cs typeface="Calibri"/>
                <a:sym typeface="Calibri"/>
              </a:rPr>
              <a:pPr algn="r">
                <a:buSzPct val="25000"/>
              </a:pPr>
              <a:t>‹#›</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45645577"/>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Shape 59"/>
          <p:cNvSpPr txBox="1">
            <a:spLocks noGrp="1"/>
          </p:cNvSpPr>
          <p:nvPr>
            <p:ph type="body" idx="1"/>
          </p:nvPr>
        </p:nvSpPr>
        <p:spPr>
          <a:xfrm>
            <a:off x="698501" y="4467781"/>
            <a:ext cx="5587999" cy="3655457"/>
          </a:xfrm>
          <a:prstGeom prst="rect">
            <a:avLst/>
          </a:prstGeom>
        </p:spPr>
        <p:txBody>
          <a:bodyPr lIns="92943" tIns="92943" rIns="92943" bIns="92943" anchor="t" anchorCtr="0">
            <a:noAutofit/>
          </a:bodyPr>
          <a:lstStyle/>
          <a:p>
            <a:endParaRPr dirty="0"/>
          </a:p>
        </p:txBody>
      </p:sp>
      <p:sp>
        <p:nvSpPr>
          <p:cNvPr id="60" name="Shape 60"/>
          <p:cNvSpPr>
            <a:spLocks noGrp="1" noRot="1" noChangeAspect="1"/>
          </p:cNvSpPr>
          <p:nvPr>
            <p:ph type="sldImg" idx="2"/>
          </p:nvPr>
        </p:nvSpPr>
        <p:spPr>
          <a:xfrm>
            <a:off x="1403350" y="1160463"/>
            <a:ext cx="4178300" cy="3133725"/>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272005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US" dirty="0"/>
          </a:p>
        </p:txBody>
      </p:sp>
      <p:sp>
        <p:nvSpPr>
          <p:cNvPr id="4" name="Slide Number Placeholder 3"/>
          <p:cNvSpPr>
            <a:spLocks noGrp="1"/>
          </p:cNvSpPr>
          <p:nvPr>
            <p:ph type="sldNum" idx="10"/>
          </p:nvPr>
        </p:nvSpPr>
        <p:spPr/>
        <p:txBody>
          <a:bodyPr/>
          <a:lstStyle/>
          <a:p>
            <a:pPr algn="r">
              <a:buSzPct val="25000"/>
            </a:pPr>
            <a:fld id="{00000000-1234-1234-1234-123412341234}" type="slidenum">
              <a:rPr lang="en-US" sz="1200" smtClean="0">
                <a:solidFill>
                  <a:schemeClr val="dk1"/>
                </a:solidFill>
                <a:latin typeface="Calibri"/>
                <a:ea typeface="Calibri"/>
                <a:cs typeface="Calibri"/>
                <a:sym typeface="Calibri"/>
              </a:rPr>
              <a:pPr algn="r">
                <a:buSzPct val="25000"/>
              </a:pPr>
              <a:t>13</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054276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xfrm>
            <a:off x="1403350" y="1160463"/>
            <a:ext cx="4178300" cy="313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a:defRPr/>
            </a:pPr>
            <a:fld id="{4E086396-926C-4877-A92D-181C4DDADE39}" type="slidenum">
              <a:rPr lang="en-US" smtClean="0"/>
              <a:pPr>
                <a:defRPr/>
              </a:pPr>
              <a:t>14</a:t>
            </a:fld>
            <a:endParaRPr lang="en-US" dirty="0"/>
          </a:p>
        </p:txBody>
      </p:sp>
    </p:spTree>
    <p:extLst>
      <p:ext uri="{BB962C8B-B14F-4D97-AF65-F5344CB8AC3E}">
        <p14:creationId xmlns:p14="http://schemas.microsoft.com/office/powerpoint/2010/main" val="27247993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E6EDBAF-B6DA-4C6C-8372-E42B796D96E8}" type="slidenum">
              <a:rPr lang="en-US" smtClean="0"/>
              <a:pPr fontAlgn="base">
                <a:spcBef>
                  <a:spcPct val="0"/>
                </a:spcBef>
                <a:spcAft>
                  <a:spcPct val="0"/>
                </a:spcAft>
                <a:defRPr/>
              </a:pPr>
              <a:t>15</a:t>
            </a:fld>
            <a:endParaRPr lang="en-US" dirty="0"/>
          </a:p>
        </p:txBody>
      </p:sp>
      <p:sp>
        <p:nvSpPr>
          <p:cNvPr id="94211" name="Rectangle 2"/>
          <p:cNvSpPr>
            <a:spLocks noGrp="1" noRot="1" noChangeAspect="1" noChangeArrowheads="1" noTextEdit="1"/>
          </p:cNvSpPr>
          <p:nvPr>
            <p:ph type="sldImg"/>
          </p:nvPr>
        </p:nvSpPr>
        <p:spPr bwMode="auto">
          <a:xfrm>
            <a:off x="1403350" y="1160463"/>
            <a:ext cx="4178300" cy="313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p>
        </p:txBody>
      </p:sp>
    </p:spTree>
    <p:extLst>
      <p:ext uri="{BB962C8B-B14F-4D97-AF65-F5344CB8AC3E}">
        <p14:creationId xmlns:p14="http://schemas.microsoft.com/office/powerpoint/2010/main" val="13343223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xfrm>
            <a:off x="1403350" y="1160463"/>
            <a:ext cx="4178300" cy="313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45010"/>
            <a:endParaRPr lang="en-US" dirty="0"/>
          </a:p>
        </p:txBody>
      </p:sp>
      <p:sp>
        <p:nvSpPr>
          <p:cNvPr id="4" name="Slide Number Placeholder 3"/>
          <p:cNvSpPr>
            <a:spLocks noGrp="1"/>
          </p:cNvSpPr>
          <p:nvPr>
            <p:ph type="sldNum" sz="quarter" idx="5"/>
          </p:nvPr>
        </p:nvSpPr>
        <p:spPr/>
        <p:txBody>
          <a:bodyPr/>
          <a:lstStyle/>
          <a:p>
            <a:pPr>
              <a:defRPr/>
            </a:pPr>
            <a:fld id="{2E199759-E1CC-4058-AB49-97C86906F275}" type="slidenum">
              <a:rPr lang="en-US" smtClean="0"/>
              <a:pPr>
                <a:defRPr/>
              </a:pPr>
              <a:t>16</a:t>
            </a:fld>
            <a:endParaRPr lang="en-US" dirty="0"/>
          </a:p>
        </p:txBody>
      </p:sp>
    </p:spTree>
    <p:extLst>
      <p:ext uri="{BB962C8B-B14F-4D97-AF65-F5344CB8AC3E}">
        <p14:creationId xmlns:p14="http://schemas.microsoft.com/office/powerpoint/2010/main" val="25199128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idx="10"/>
          </p:nvPr>
        </p:nvSpPr>
        <p:spPr/>
        <p:txBody>
          <a:bodyPr/>
          <a:lstStyle/>
          <a:p>
            <a:pPr algn="r">
              <a:buSzPct val="25000"/>
            </a:pPr>
            <a:fld id="{00000000-1234-1234-1234-123412341234}" type="slidenum">
              <a:rPr lang="en-US" sz="1200" smtClean="0">
                <a:solidFill>
                  <a:schemeClr val="dk1"/>
                </a:solidFill>
                <a:latin typeface="Calibri"/>
                <a:ea typeface="Calibri"/>
                <a:cs typeface="Calibri"/>
                <a:sym typeface="Calibri"/>
              </a:rPr>
              <a:pPr algn="r">
                <a:buSzPct val="25000"/>
              </a:pPr>
              <a:t>17</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834997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42C4A86-4F41-480C-99F9-21E5825A63EB}" type="slidenum">
              <a:rPr lang="en-US" smtClean="0"/>
              <a:pPr fontAlgn="base">
                <a:spcBef>
                  <a:spcPct val="0"/>
                </a:spcBef>
                <a:spcAft>
                  <a:spcPct val="0"/>
                </a:spcAft>
                <a:defRPr/>
              </a:pPr>
              <a:t>18</a:t>
            </a:fld>
            <a:endParaRPr lang="en-US" dirty="0"/>
          </a:p>
        </p:txBody>
      </p:sp>
      <p:sp>
        <p:nvSpPr>
          <p:cNvPr id="93187" name="Rectangle 2"/>
          <p:cNvSpPr>
            <a:spLocks noGrp="1" noRot="1" noChangeAspect="1" noChangeArrowheads="1" noTextEdit="1"/>
          </p:cNvSpPr>
          <p:nvPr>
            <p:ph type="sldImg"/>
          </p:nvPr>
        </p:nvSpPr>
        <p:spPr bwMode="auto">
          <a:xfrm>
            <a:off x="1403350" y="1160463"/>
            <a:ext cx="4178300" cy="313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6"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eaLnBrk="1" hangingPunct="1">
              <a:lnSpc>
                <a:spcPct val="90000"/>
              </a:lnSpc>
              <a:spcBef>
                <a:spcPct val="0"/>
              </a:spcBef>
              <a:defRPr/>
            </a:pPr>
            <a:endParaRPr lang="en-US" dirty="0"/>
          </a:p>
        </p:txBody>
      </p:sp>
    </p:spTree>
    <p:extLst>
      <p:ext uri="{BB962C8B-B14F-4D97-AF65-F5344CB8AC3E}">
        <p14:creationId xmlns:p14="http://schemas.microsoft.com/office/powerpoint/2010/main" val="12474957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xfrm>
            <a:off x="1403350" y="1160463"/>
            <a:ext cx="4178300" cy="313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a:bodyPr>
          <a:lstStyle/>
          <a:p>
            <a:pPr>
              <a:defRPr/>
            </a:pPr>
            <a:endParaRPr lang="en-US" dirty="0"/>
          </a:p>
        </p:txBody>
      </p:sp>
      <p:sp>
        <p:nvSpPr>
          <p:cNvPr id="4" name="Slide Number Placeholder 3"/>
          <p:cNvSpPr>
            <a:spLocks noGrp="1"/>
          </p:cNvSpPr>
          <p:nvPr>
            <p:ph type="sldNum" sz="quarter" idx="5"/>
          </p:nvPr>
        </p:nvSpPr>
        <p:spPr/>
        <p:txBody>
          <a:bodyPr/>
          <a:lstStyle/>
          <a:p>
            <a:pPr>
              <a:defRPr/>
            </a:pPr>
            <a:fld id="{52642A4D-FFE5-48EE-9BF9-2B36843E44C1}" type="slidenum">
              <a:rPr lang="en-US" smtClean="0"/>
              <a:pPr>
                <a:defRPr/>
              </a:pPr>
              <a:t>19</a:t>
            </a:fld>
            <a:endParaRPr lang="en-US" dirty="0"/>
          </a:p>
        </p:txBody>
      </p:sp>
    </p:spTree>
    <p:extLst>
      <p:ext uri="{BB962C8B-B14F-4D97-AF65-F5344CB8AC3E}">
        <p14:creationId xmlns:p14="http://schemas.microsoft.com/office/powerpoint/2010/main" val="34123639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xfrm>
            <a:off x="1403350" y="1160463"/>
            <a:ext cx="4178300" cy="313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p>
        </p:txBody>
      </p:sp>
      <p:sp>
        <p:nvSpPr>
          <p:cNvPr id="4" name="Slide Number Placeholder 3"/>
          <p:cNvSpPr>
            <a:spLocks noGrp="1"/>
          </p:cNvSpPr>
          <p:nvPr>
            <p:ph type="sldNum" sz="quarter" idx="5"/>
          </p:nvPr>
        </p:nvSpPr>
        <p:spPr/>
        <p:txBody>
          <a:bodyPr/>
          <a:lstStyle/>
          <a:p>
            <a:pPr>
              <a:defRPr/>
            </a:pPr>
            <a:fld id="{5EF9962B-CC8A-4E88-AE02-EF9DDEF4D610}" type="slidenum">
              <a:rPr lang="en-US" smtClean="0"/>
              <a:pPr>
                <a:defRPr/>
              </a:pPr>
              <a:t>20</a:t>
            </a:fld>
            <a:endParaRPr lang="en-US" dirty="0"/>
          </a:p>
        </p:txBody>
      </p:sp>
    </p:spTree>
    <p:extLst>
      <p:ext uri="{BB962C8B-B14F-4D97-AF65-F5344CB8AC3E}">
        <p14:creationId xmlns:p14="http://schemas.microsoft.com/office/powerpoint/2010/main" val="21627425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idx="10"/>
          </p:nvPr>
        </p:nvSpPr>
        <p:spPr/>
        <p:txBody>
          <a:bodyPr/>
          <a:lstStyle/>
          <a:p>
            <a:pPr algn="r">
              <a:buSzPct val="25000"/>
            </a:pPr>
            <a:fld id="{00000000-1234-1234-1234-123412341234}" type="slidenum">
              <a:rPr lang="en-US" sz="1200" smtClean="0">
                <a:solidFill>
                  <a:schemeClr val="dk1"/>
                </a:solidFill>
                <a:latin typeface="Calibri"/>
                <a:ea typeface="Calibri"/>
                <a:cs typeface="Calibri"/>
                <a:sym typeface="Calibri"/>
              </a:rPr>
              <a:pPr algn="r">
                <a:buSzPct val="25000"/>
              </a:pPr>
              <a:t>21</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542172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xfrm>
            <a:off x="1403350" y="1160463"/>
            <a:ext cx="4178300" cy="313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baseline="0" dirty="0"/>
          </a:p>
        </p:txBody>
      </p:sp>
      <p:sp>
        <p:nvSpPr>
          <p:cNvPr id="4" name="Slide Number Placeholder 3"/>
          <p:cNvSpPr>
            <a:spLocks noGrp="1"/>
          </p:cNvSpPr>
          <p:nvPr>
            <p:ph type="sldNum" sz="quarter" idx="5"/>
          </p:nvPr>
        </p:nvSpPr>
        <p:spPr/>
        <p:txBody>
          <a:bodyPr/>
          <a:lstStyle/>
          <a:p>
            <a:pPr>
              <a:defRPr/>
            </a:pPr>
            <a:fld id="{1D7F25EC-1002-409C-BD27-5C185A611D55}" type="slidenum">
              <a:rPr lang="en-US" smtClean="0"/>
              <a:pPr>
                <a:defRPr/>
              </a:pPr>
              <a:t>22</a:t>
            </a:fld>
            <a:endParaRPr lang="en-US" dirty="0"/>
          </a:p>
        </p:txBody>
      </p:sp>
    </p:spTree>
    <p:extLst>
      <p:ext uri="{BB962C8B-B14F-4D97-AF65-F5344CB8AC3E}">
        <p14:creationId xmlns:p14="http://schemas.microsoft.com/office/powerpoint/2010/main" val="2360663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67821" indent="-295315" eaLnBrk="0" hangingPunct="0">
              <a:defRPr>
                <a:solidFill>
                  <a:schemeClr val="tx1"/>
                </a:solidFill>
                <a:latin typeface="Arial" charset="0"/>
              </a:defRPr>
            </a:lvl2pPr>
            <a:lvl3pPr marL="1181263" indent="-236253" eaLnBrk="0" hangingPunct="0">
              <a:defRPr>
                <a:solidFill>
                  <a:schemeClr val="tx1"/>
                </a:solidFill>
                <a:latin typeface="Arial" charset="0"/>
              </a:defRPr>
            </a:lvl3pPr>
            <a:lvl4pPr marL="1653767" indent="-236253" eaLnBrk="0" hangingPunct="0">
              <a:defRPr>
                <a:solidFill>
                  <a:schemeClr val="tx1"/>
                </a:solidFill>
                <a:latin typeface="Arial" charset="0"/>
              </a:defRPr>
            </a:lvl4pPr>
            <a:lvl5pPr marL="2126273" indent="-236253" eaLnBrk="0" hangingPunct="0">
              <a:defRPr>
                <a:solidFill>
                  <a:schemeClr val="tx1"/>
                </a:solidFill>
                <a:latin typeface="Arial" charset="0"/>
              </a:defRPr>
            </a:lvl5pPr>
            <a:lvl6pPr marL="2598777" indent="-236253" eaLnBrk="0" fontAlgn="base" hangingPunct="0">
              <a:spcBef>
                <a:spcPct val="0"/>
              </a:spcBef>
              <a:spcAft>
                <a:spcPct val="0"/>
              </a:spcAft>
              <a:defRPr>
                <a:solidFill>
                  <a:schemeClr val="tx1"/>
                </a:solidFill>
                <a:latin typeface="Arial" charset="0"/>
              </a:defRPr>
            </a:lvl6pPr>
            <a:lvl7pPr marL="3071283" indent="-236253" eaLnBrk="0" fontAlgn="base" hangingPunct="0">
              <a:spcBef>
                <a:spcPct val="0"/>
              </a:spcBef>
              <a:spcAft>
                <a:spcPct val="0"/>
              </a:spcAft>
              <a:defRPr>
                <a:solidFill>
                  <a:schemeClr val="tx1"/>
                </a:solidFill>
                <a:latin typeface="Arial" charset="0"/>
              </a:defRPr>
            </a:lvl7pPr>
            <a:lvl8pPr marL="3543787" indent="-236253" eaLnBrk="0" fontAlgn="base" hangingPunct="0">
              <a:spcBef>
                <a:spcPct val="0"/>
              </a:spcBef>
              <a:spcAft>
                <a:spcPct val="0"/>
              </a:spcAft>
              <a:defRPr>
                <a:solidFill>
                  <a:schemeClr val="tx1"/>
                </a:solidFill>
                <a:latin typeface="Arial" charset="0"/>
              </a:defRPr>
            </a:lvl8pPr>
            <a:lvl9pPr marL="4016293" indent="-236253"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A7B74240-D780-4646-B60A-78968F7E5DDC}" type="slidenum">
              <a:rPr lang="en-US" altLang="en-US" smtClean="0"/>
              <a:pPr eaLnBrk="1" fontAlgn="base" hangingPunct="1">
                <a:spcBef>
                  <a:spcPct val="0"/>
                </a:spcBef>
                <a:spcAft>
                  <a:spcPct val="0"/>
                </a:spcAft>
              </a:pPr>
              <a:t>2</a:t>
            </a:fld>
            <a:endParaRPr lang="en-US" altLang="en-US" dirty="0"/>
          </a:p>
        </p:txBody>
      </p:sp>
      <p:sp>
        <p:nvSpPr>
          <p:cNvPr id="38915" name="Rectangle 2"/>
          <p:cNvSpPr>
            <a:spLocks noGrp="1" noRot="1" noChangeAspect="1" noChangeArrowheads="1" noTextEdit="1"/>
          </p:cNvSpPr>
          <p:nvPr>
            <p:ph type="sldImg"/>
          </p:nvPr>
        </p:nvSpPr>
        <p:spPr bwMode="auto">
          <a:xfrm>
            <a:off x="1403350" y="1160463"/>
            <a:ext cx="4178300" cy="313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9435269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algn="r">
              <a:buSzPct val="25000"/>
            </a:pPr>
            <a:fld id="{00000000-1234-1234-1234-123412341234}" type="slidenum">
              <a:rPr lang="en-US" sz="1200" smtClean="0">
                <a:solidFill>
                  <a:schemeClr val="dk1"/>
                </a:solidFill>
                <a:latin typeface="Calibri"/>
                <a:ea typeface="Calibri"/>
                <a:cs typeface="Calibri"/>
                <a:sym typeface="Calibri"/>
              </a:rPr>
              <a:pPr algn="r">
                <a:buSzPct val="25000"/>
              </a:pPr>
              <a:t>23</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32824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algn="r">
              <a:buSzPct val="25000"/>
            </a:pPr>
            <a:fld id="{00000000-1234-1234-1234-123412341234}" type="slidenum">
              <a:rPr lang="en-US" sz="1200" smtClean="0">
                <a:solidFill>
                  <a:schemeClr val="dk1"/>
                </a:solidFill>
                <a:latin typeface="Calibri"/>
                <a:ea typeface="Calibri"/>
                <a:cs typeface="Calibri"/>
                <a:sym typeface="Calibri"/>
              </a:rPr>
              <a:pPr algn="r">
                <a:buSzPct val="25000"/>
              </a:pPr>
              <a:t>24</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923189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algn="r">
              <a:buSzPct val="25000"/>
            </a:pPr>
            <a:fld id="{00000000-1234-1234-1234-123412341234}" type="slidenum">
              <a:rPr lang="en-US" sz="1200" smtClean="0">
                <a:solidFill>
                  <a:schemeClr val="dk1"/>
                </a:solidFill>
                <a:latin typeface="Calibri"/>
                <a:ea typeface="Calibri"/>
                <a:cs typeface="Calibri"/>
                <a:sym typeface="Calibri"/>
              </a:rPr>
              <a:pPr algn="r">
                <a:buSzPct val="25000"/>
              </a:pPr>
              <a:t>25</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999343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29579" rtl="0" eaLnBrk="1" fontAlgn="auto" latinLnBrk="0" hangingPunct="1">
              <a:lnSpc>
                <a:spcPct val="100000"/>
              </a:lnSpc>
              <a:spcBef>
                <a:spcPct val="0"/>
              </a:spcBef>
              <a:spcAft>
                <a:spcPts val="0"/>
              </a:spcAft>
              <a:buClrTx/>
              <a:buSzTx/>
              <a:buFontTx/>
              <a:buNone/>
              <a:tabLst/>
              <a:defRPr/>
            </a:pPr>
            <a:endParaRPr lang="en-US" dirty="0"/>
          </a:p>
        </p:txBody>
      </p:sp>
      <p:sp>
        <p:nvSpPr>
          <p:cNvPr id="4" name="Slide Number Placeholder 3"/>
          <p:cNvSpPr>
            <a:spLocks noGrp="1"/>
          </p:cNvSpPr>
          <p:nvPr>
            <p:ph type="sldNum" idx="10"/>
          </p:nvPr>
        </p:nvSpPr>
        <p:spPr/>
        <p:txBody>
          <a:bodyPr/>
          <a:lstStyle/>
          <a:p>
            <a:pPr algn="r">
              <a:buSzPct val="25000"/>
            </a:pPr>
            <a:fld id="{00000000-1234-1234-1234-123412341234}" type="slidenum">
              <a:rPr lang="en-US" sz="1200" smtClean="0">
                <a:solidFill>
                  <a:schemeClr val="dk1"/>
                </a:solidFill>
                <a:latin typeface="Calibri"/>
                <a:ea typeface="Calibri"/>
                <a:cs typeface="Calibri"/>
                <a:sym typeface="Calibri"/>
              </a:rPr>
              <a:pPr algn="r">
                <a:buSzPct val="25000"/>
              </a:pPr>
              <a:t>26</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99827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55229" indent="-290473" eaLnBrk="0" hangingPunct="0">
              <a:defRPr>
                <a:solidFill>
                  <a:schemeClr val="tx1"/>
                </a:solidFill>
                <a:latin typeface="Arial" charset="0"/>
              </a:defRPr>
            </a:lvl2pPr>
            <a:lvl3pPr marL="1161890" indent="-232378" eaLnBrk="0" hangingPunct="0">
              <a:defRPr>
                <a:solidFill>
                  <a:schemeClr val="tx1"/>
                </a:solidFill>
                <a:latin typeface="Arial" charset="0"/>
              </a:defRPr>
            </a:lvl3pPr>
            <a:lvl4pPr marL="1626646" indent="-232378" eaLnBrk="0" hangingPunct="0">
              <a:defRPr>
                <a:solidFill>
                  <a:schemeClr val="tx1"/>
                </a:solidFill>
                <a:latin typeface="Arial" charset="0"/>
              </a:defRPr>
            </a:lvl4pPr>
            <a:lvl5pPr marL="2091402" indent="-232378" eaLnBrk="0" hangingPunct="0">
              <a:defRPr>
                <a:solidFill>
                  <a:schemeClr val="tx1"/>
                </a:solidFill>
                <a:latin typeface="Arial" charset="0"/>
              </a:defRPr>
            </a:lvl5pPr>
            <a:lvl6pPr marL="2556158" indent="-232378" eaLnBrk="0" fontAlgn="base" hangingPunct="0">
              <a:spcBef>
                <a:spcPct val="0"/>
              </a:spcBef>
              <a:spcAft>
                <a:spcPct val="0"/>
              </a:spcAft>
              <a:defRPr>
                <a:solidFill>
                  <a:schemeClr val="tx1"/>
                </a:solidFill>
                <a:latin typeface="Arial" charset="0"/>
              </a:defRPr>
            </a:lvl6pPr>
            <a:lvl7pPr marL="3020913" indent="-232378" eaLnBrk="0" fontAlgn="base" hangingPunct="0">
              <a:spcBef>
                <a:spcPct val="0"/>
              </a:spcBef>
              <a:spcAft>
                <a:spcPct val="0"/>
              </a:spcAft>
              <a:defRPr>
                <a:solidFill>
                  <a:schemeClr val="tx1"/>
                </a:solidFill>
                <a:latin typeface="Arial" charset="0"/>
              </a:defRPr>
            </a:lvl7pPr>
            <a:lvl8pPr marL="3485669" indent="-232378" eaLnBrk="0" fontAlgn="base" hangingPunct="0">
              <a:spcBef>
                <a:spcPct val="0"/>
              </a:spcBef>
              <a:spcAft>
                <a:spcPct val="0"/>
              </a:spcAft>
              <a:defRPr>
                <a:solidFill>
                  <a:schemeClr val="tx1"/>
                </a:solidFill>
                <a:latin typeface="Arial" charset="0"/>
              </a:defRPr>
            </a:lvl8pPr>
            <a:lvl9pPr marL="3950425" indent="-232378"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C7C02237-E0AB-4444-92F1-69E9FD1983C2}" type="slidenum">
              <a:rPr kumimoji="0" lang="en-US" sz="1400" b="0" i="0" u="none" strike="noStrike" kern="0" cap="none" spc="0" normalizeH="0" baseline="0" noProof="0" smtClean="0">
                <a:ln>
                  <a:noFill/>
                </a:ln>
                <a:solidFill>
                  <a:srgbClr val="000000"/>
                </a:solidFill>
                <a:effectLst/>
                <a:uLnTx/>
                <a:uFillTx/>
                <a:latin typeface="Arial" charset="0"/>
                <a:cs typeface="Arial"/>
                <a:sym typeface="Arial"/>
              </a:rPr>
              <a:pPr marL="0" marR="0" lvl="0" indent="0" algn="l" defTabSz="914400" rtl="0" eaLnBrk="1" fontAlgn="base" latinLnBrk="0" hangingPunct="1">
                <a:lnSpc>
                  <a:spcPct val="100000"/>
                </a:lnSpc>
                <a:spcBef>
                  <a:spcPct val="0"/>
                </a:spcBef>
                <a:spcAft>
                  <a:spcPct val="0"/>
                </a:spcAft>
                <a:buClrTx/>
                <a:buSzTx/>
                <a:buFontTx/>
                <a:buNone/>
                <a:tabLst/>
                <a:defRPr/>
              </a:pPr>
              <a:t>27</a:t>
            </a:fld>
            <a:endParaRPr kumimoji="0" lang="en-US" sz="1400" b="0" i="0" u="none" strike="noStrike" kern="0" cap="none" spc="0" normalizeH="0" baseline="0" noProof="0" dirty="0">
              <a:ln>
                <a:noFill/>
              </a:ln>
              <a:solidFill>
                <a:srgbClr val="000000"/>
              </a:solidFill>
              <a:effectLst/>
              <a:uLnTx/>
              <a:uFillTx/>
              <a:latin typeface="Arial" charset="0"/>
              <a:cs typeface="Arial"/>
              <a:sym typeface="Arial"/>
            </a:endParaRPr>
          </a:p>
        </p:txBody>
      </p:sp>
      <p:sp>
        <p:nvSpPr>
          <p:cNvPr id="103427" name="Rectangle 2"/>
          <p:cNvSpPr>
            <a:spLocks noGrp="1" noRot="1" noChangeAspect="1" noChangeArrowheads="1" noTextEdit="1"/>
          </p:cNvSpPr>
          <p:nvPr>
            <p:ph type="sldImg"/>
          </p:nvPr>
        </p:nvSpPr>
        <p:spPr bwMode="auto">
          <a:xfrm>
            <a:off x="1403350" y="1160463"/>
            <a:ext cx="4178300" cy="313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latin typeface="Arial" charset="0"/>
            </a:endParaRPr>
          </a:p>
        </p:txBody>
      </p:sp>
    </p:spTree>
    <p:extLst>
      <p:ext uri="{BB962C8B-B14F-4D97-AF65-F5344CB8AC3E}">
        <p14:creationId xmlns:p14="http://schemas.microsoft.com/office/powerpoint/2010/main" val="23953439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03350" y="1160463"/>
            <a:ext cx="4178300" cy="31337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2470B6-1BA5-463E-9782-ED30143A2D67}" type="slidenum">
              <a:rPr lang="en-US" smtClean="0"/>
              <a:t>28</a:t>
            </a:fld>
            <a:endParaRPr lang="en-US" dirty="0"/>
          </a:p>
        </p:txBody>
      </p:sp>
    </p:spTree>
    <p:extLst>
      <p:ext uri="{BB962C8B-B14F-4D97-AF65-F5344CB8AC3E}">
        <p14:creationId xmlns:p14="http://schemas.microsoft.com/office/powerpoint/2010/main" val="36351587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algn="r">
              <a:buSzPct val="25000"/>
            </a:pPr>
            <a:fld id="{00000000-1234-1234-1234-123412341234}" type="slidenum">
              <a:rPr lang="en-US" sz="1200" smtClean="0">
                <a:solidFill>
                  <a:schemeClr val="dk1"/>
                </a:solidFill>
                <a:latin typeface="Calibri"/>
                <a:ea typeface="Calibri"/>
                <a:cs typeface="Calibri"/>
                <a:sym typeface="Calibri"/>
              </a:rPr>
              <a:pPr algn="r">
                <a:buSzPct val="25000"/>
              </a:pPr>
              <a:t>29</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70802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algn="r">
              <a:buSzPct val="25000"/>
            </a:pPr>
            <a:fld id="{00000000-1234-1234-1234-123412341234}" type="slidenum">
              <a:rPr lang="en-US" sz="1200" smtClean="0">
                <a:solidFill>
                  <a:schemeClr val="dk1"/>
                </a:solidFill>
                <a:latin typeface="Calibri"/>
                <a:ea typeface="Calibri"/>
                <a:cs typeface="Calibri"/>
                <a:sym typeface="Calibri"/>
              </a:rPr>
              <a:pPr algn="r">
                <a:buSzPct val="25000"/>
              </a:pPr>
              <a:t>30</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307443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algn="r">
              <a:buSzPct val="25000"/>
            </a:pPr>
            <a:fld id="{00000000-1234-1234-1234-123412341234}" type="slidenum">
              <a:rPr lang="en-US" sz="1200" smtClean="0">
                <a:solidFill>
                  <a:schemeClr val="dk1"/>
                </a:solidFill>
                <a:latin typeface="Calibri"/>
                <a:ea typeface="Calibri"/>
                <a:cs typeface="Calibri"/>
                <a:sym typeface="Calibri"/>
              </a:rPr>
              <a:pPr algn="r">
                <a:buSzPct val="25000"/>
              </a:pPr>
              <a:t>5</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80952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algn="r">
              <a:buSzPct val="25000"/>
            </a:pPr>
            <a:fld id="{00000000-1234-1234-1234-123412341234}" type="slidenum">
              <a:rPr lang="en-US" sz="1200" smtClean="0">
                <a:solidFill>
                  <a:schemeClr val="dk1"/>
                </a:solidFill>
                <a:latin typeface="Calibri"/>
                <a:ea typeface="Calibri"/>
                <a:cs typeface="Calibri"/>
                <a:sym typeface="Calibri"/>
              </a:rPr>
              <a:pPr algn="r">
                <a:buSzPct val="25000"/>
              </a:pPr>
              <a:t>7</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72818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algn="r">
              <a:buSzPct val="25000"/>
            </a:pPr>
            <a:fld id="{00000000-1234-1234-1234-123412341234}" type="slidenum">
              <a:rPr lang="en-US" sz="1200" smtClean="0">
                <a:solidFill>
                  <a:schemeClr val="dk1"/>
                </a:solidFill>
                <a:latin typeface="Calibri"/>
                <a:ea typeface="Calibri"/>
                <a:cs typeface="Calibri"/>
                <a:sym typeface="Calibri"/>
              </a:rPr>
              <a:pPr algn="r">
                <a:buSzPct val="25000"/>
              </a:pPr>
              <a:t>8</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800085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algn="r">
              <a:buSzPct val="25000"/>
            </a:pPr>
            <a:fld id="{00000000-1234-1234-1234-123412341234}" type="slidenum">
              <a:rPr lang="en-US" sz="1200" smtClean="0">
                <a:solidFill>
                  <a:schemeClr val="dk1"/>
                </a:solidFill>
                <a:latin typeface="Calibri"/>
                <a:ea typeface="Calibri"/>
                <a:cs typeface="Calibri"/>
                <a:sym typeface="Calibri"/>
              </a:rPr>
              <a:pPr algn="r">
                <a:buSzPct val="25000"/>
              </a:pPr>
              <a:t>9</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915993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xfrm>
            <a:off x="1403350" y="1160463"/>
            <a:ext cx="4178300" cy="313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solidFill>
                <a:srgbClr val="FF0000"/>
              </a:solidFill>
            </a:endParaRPr>
          </a:p>
        </p:txBody>
      </p:sp>
      <p:sp>
        <p:nvSpPr>
          <p:cNvPr id="4" name="Slide Number Placeholder 3"/>
          <p:cNvSpPr>
            <a:spLocks noGrp="1"/>
          </p:cNvSpPr>
          <p:nvPr>
            <p:ph type="sldNum" sz="quarter" idx="5"/>
          </p:nvPr>
        </p:nvSpPr>
        <p:spPr/>
        <p:txBody>
          <a:bodyPr/>
          <a:lstStyle/>
          <a:p>
            <a:pPr>
              <a:defRPr/>
            </a:pPr>
            <a:fld id="{4E086396-926C-4877-A92D-181C4DDADE39}" type="slidenum">
              <a:rPr lang="en-US" smtClean="0"/>
              <a:pPr>
                <a:defRPr/>
              </a:pPr>
              <a:t>10</a:t>
            </a:fld>
            <a:endParaRPr lang="en-US" dirty="0"/>
          </a:p>
        </p:txBody>
      </p:sp>
    </p:spTree>
    <p:extLst>
      <p:ext uri="{BB962C8B-B14F-4D97-AF65-F5344CB8AC3E}">
        <p14:creationId xmlns:p14="http://schemas.microsoft.com/office/powerpoint/2010/main" val="29997475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xfrm>
            <a:off x="1403350" y="1160463"/>
            <a:ext cx="4178300" cy="313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1" defTabSz="929579">
              <a:defRPr/>
            </a:pPr>
            <a:endParaRPr lang="en-US" sz="1200" b="0" i="0" u="none" strike="noStrike" kern="1200" cap="none" dirty="0">
              <a:solidFill>
                <a:schemeClr val="tx1"/>
              </a:solidFill>
              <a:latin typeface="Calibri"/>
              <a:ea typeface="Calibri"/>
              <a:cs typeface="Calibri"/>
              <a:sym typeface="Calibri"/>
            </a:endParaRPr>
          </a:p>
        </p:txBody>
      </p:sp>
      <p:sp>
        <p:nvSpPr>
          <p:cNvPr id="4" name="Slide Number Placeholder 3"/>
          <p:cNvSpPr>
            <a:spLocks noGrp="1"/>
          </p:cNvSpPr>
          <p:nvPr>
            <p:ph type="sldNum" sz="quarter" idx="5"/>
          </p:nvPr>
        </p:nvSpPr>
        <p:spPr/>
        <p:txBody>
          <a:bodyPr/>
          <a:lstStyle/>
          <a:p>
            <a:pPr>
              <a:defRPr/>
            </a:pPr>
            <a:fld id="{4E086396-926C-4877-A92D-181C4DDADE39}" type="slidenum">
              <a:rPr lang="en-US" smtClean="0"/>
              <a:pPr>
                <a:defRPr/>
              </a:pPr>
              <a:t>11</a:t>
            </a:fld>
            <a:endParaRPr lang="en-US" dirty="0"/>
          </a:p>
        </p:txBody>
      </p:sp>
    </p:spTree>
    <p:extLst>
      <p:ext uri="{BB962C8B-B14F-4D97-AF65-F5344CB8AC3E}">
        <p14:creationId xmlns:p14="http://schemas.microsoft.com/office/powerpoint/2010/main" val="5564079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algn="r">
              <a:buSzPct val="25000"/>
            </a:pPr>
            <a:fld id="{00000000-1234-1234-1234-123412341234}" type="slidenum">
              <a:rPr lang="en-US" sz="1200" smtClean="0">
                <a:solidFill>
                  <a:schemeClr val="dk1"/>
                </a:solidFill>
                <a:latin typeface="Calibri"/>
                <a:ea typeface="Calibri"/>
                <a:cs typeface="Calibri"/>
                <a:sym typeface="Calibri"/>
              </a:rPr>
              <a:pPr algn="r">
                <a:buSzPct val="25000"/>
              </a:pPr>
              <a:t>12</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903989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 &amp; Text Box">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457200" y="1524000"/>
            <a:ext cx="8229600" cy="1143000"/>
          </a:xfrm>
          <a:prstGeom prst="rect">
            <a:avLst/>
          </a:prstGeom>
          <a:noFill/>
          <a:ln>
            <a:noFill/>
          </a:ln>
        </p:spPr>
        <p:txBody>
          <a:bodyPr lIns="91425" tIns="91425" rIns="91425" bIns="91425" anchor="t"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5" name="Shape 15"/>
          <p:cNvSpPr txBox="1">
            <a:spLocks noGrp="1"/>
          </p:cNvSpPr>
          <p:nvPr>
            <p:ph type="body" idx="1"/>
          </p:nvPr>
        </p:nvSpPr>
        <p:spPr>
          <a:xfrm>
            <a:off x="1371600" y="2895600"/>
            <a:ext cx="6400799" cy="3276600"/>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Title Slide">
    <p:spTree>
      <p:nvGrpSpPr>
        <p:cNvPr id="1" name="Shape 28"/>
        <p:cNvGrpSpPr/>
        <p:nvPr/>
      </p:nvGrpSpPr>
      <p:grpSpPr>
        <a:xfrm>
          <a:off x="0" y="0"/>
          <a:ext cx="0" cy="0"/>
          <a:chOff x="0" y="0"/>
          <a:chExt cx="0" cy="0"/>
        </a:xfrm>
      </p:grpSpPr>
      <p:pic>
        <p:nvPicPr>
          <p:cNvPr id="29" name="Shape 29"/>
          <p:cNvPicPr preferRelativeResize="0"/>
          <p:nvPr/>
        </p:nvPicPr>
        <p:blipFill rotWithShape="1">
          <a:blip r:embed="rId2">
            <a:alphaModFix/>
          </a:blip>
          <a:srcRect/>
          <a:stretch/>
        </p:blipFill>
        <p:spPr>
          <a:xfrm>
            <a:off x="836" y="152400"/>
            <a:ext cx="9144000" cy="1348264"/>
          </a:xfrm>
          <a:prstGeom prst="rect">
            <a:avLst/>
          </a:prstGeom>
          <a:noFill/>
          <a:ln>
            <a:noFill/>
          </a:ln>
        </p:spPr>
      </p:pic>
      <p:sp>
        <p:nvSpPr>
          <p:cNvPr id="30" name="Shape 30"/>
          <p:cNvSpPr/>
          <p:nvPr/>
        </p:nvSpPr>
        <p:spPr>
          <a:xfrm>
            <a:off x="836" y="0"/>
            <a:ext cx="9143164" cy="76199"/>
          </a:xfrm>
          <a:prstGeom prst="rect">
            <a:avLst/>
          </a:prstGeom>
          <a:solidFill>
            <a:srgbClr val="00558E"/>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31" name="Shape 31"/>
          <p:cNvSpPr/>
          <p:nvPr/>
        </p:nvSpPr>
        <p:spPr>
          <a:xfrm>
            <a:off x="0" y="6781800"/>
            <a:ext cx="9143164" cy="76199"/>
          </a:xfrm>
          <a:prstGeom prst="rect">
            <a:avLst/>
          </a:prstGeom>
          <a:solidFill>
            <a:srgbClr val="00558E"/>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32" name="Shape 32"/>
          <p:cNvSpPr txBox="1">
            <a:spLocks noGrp="1"/>
          </p:cNvSpPr>
          <p:nvPr>
            <p:ph type="title"/>
          </p:nvPr>
        </p:nvSpPr>
        <p:spPr>
          <a:xfrm>
            <a:off x="456781" y="2133600"/>
            <a:ext cx="8229600" cy="1143000"/>
          </a:xfrm>
          <a:prstGeom prst="rect">
            <a:avLst/>
          </a:prstGeom>
          <a:noFill/>
          <a:ln>
            <a:noFill/>
          </a:ln>
        </p:spPr>
        <p:txBody>
          <a:bodyPr lIns="91425" tIns="91425" rIns="91425" bIns="91425" anchor="t"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Text Box, Picture">
    <p:spTree>
      <p:nvGrpSpPr>
        <p:cNvPr id="1" name="Shape 33"/>
        <p:cNvGrpSpPr/>
        <p:nvPr/>
      </p:nvGrpSpPr>
      <p:grpSpPr>
        <a:xfrm>
          <a:off x="0" y="0"/>
          <a:ext cx="0" cy="0"/>
          <a:chOff x="0" y="0"/>
          <a:chExt cx="0" cy="0"/>
        </a:xfrm>
      </p:grpSpPr>
      <p:pic>
        <p:nvPicPr>
          <p:cNvPr id="34" name="Shape 34"/>
          <p:cNvPicPr preferRelativeResize="0"/>
          <p:nvPr/>
        </p:nvPicPr>
        <p:blipFill rotWithShape="1">
          <a:blip r:embed="rId2">
            <a:alphaModFix/>
          </a:blip>
          <a:srcRect/>
          <a:stretch/>
        </p:blipFill>
        <p:spPr>
          <a:xfrm>
            <a:off x="836" y="152400"/>
            <a:ext cx="9144000" cy="1348264"/>
          </a:xfrm>
          <a:prstGeom prst="rect">
            <a:avLst/>
          </a:prstGeom>
          <a:noFill/>
          <a:ln>
            <a:noFill/>
          </a:ln>
        </p:spPr>
      </p:pic>
      <p:sp>
        <p:nvSpPr>
          <p:cNvPr id="35" name="Shape 35"/>
          <p:cNvSpPr/>
          <p:nvPr/>
        </p:nvSpPr>
        <p:spPr>
          <a:xfrm>
            <a:off x="836" y="0"/>
            <a:ext cx="9143164" cy="76199"/>
          </a:xfrm>
          <a:prstGeom prst="rect">
            <a:avLst/>
          </a:prstGeom>
          <a:solidFill>
            <a:srgbClr val="00558E"/>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36" name="Shape 36"/>
          <p:cNvSpPr/>
          <p:nvPr/>
        </p:nvSpPr>
        <p:spPr>
          <a:xfrm>
            <a:off x="0" y="6781800"/>
            <a:ext cx="9143164" cy="76199"/>
          </a:xfrm>
          <a:prstGeom prst="rect">
            <a:avLst/>
          </a:prstGeom>
          <a:solidFill>
            <a:srgbClr val="00558E"/>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37" name="Shape 37"/>
          <p:cNvSpPr txBox="1">
            <a:spLocks noGrp="1"/>
          </p:cNvSpPr>
          <p:nvPr>
            <p:ph type="title"/>
          </p:nvPr>
        </p:nvSpPr>
        <p:spPr>
          <a:xfrm>
            <a:off x="458037" y="1524109"/>
            <a:ext cx="8229600" cy="1143000"/>
          </a:xfrm>
          <a:prstGeom prst="rect">
            <a:avLst/>
          </a:prstGeom>
          <a:noFill/>
          <a:ln>
            <a:noFill/>
          </a:ln>
        </p:spPr>
        <p:txBody>
          <a:bodyPr lIns="91425" tIns="91425" rIns="91425" bIns="91425" anchor="t"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8" name="Shape 38"/>
          <p:cNvSpPr>
            <a:spLocks noGrp="1"/>
          </p:cNvSpPr>
          <p:nvPr>
            <p:ph type="pic" idx="2"/>
          </p:nvPr>
        </p:nvSpPr>
        <p:spPr>
          <a:xfrm>
            <a:off x="4573587" y="2819400"/>
            <a:ext cx="4113211" cy="3429000"/>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9" name="Shape 39"/>
          <p:cNvSpPr txBox="1">
            <a:spLocks noGrp="1"/>
          </p:cNvSpPr>
          <p:nvPr>
            <p:ph type="body" idx="1"/>
          </p:nvPr>
        </p:nvSpPr>
        <p:spPr>
          <a:xfrm>
            <a:off x="457200" y="2819400"/>
            <a:ext cx="3962399" cy="3505200"/>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80999" y="1719071"/>
            <a:ext cx="8407893" cy="4407408"/>
          </a:xfrm>
          <a:prstGeom prst="rect">
            <a:avLst/>
          </a:prstGeom>
        </p:spPr>
        <p:txBody>
          <a:bodyPr>
            <a:normAutofit/>
          </a:bodyPr>
          <a:lstStyle>
            <a:lvl1pPr marL="274320" indent="-320040">
              <a:defRPr sz="2400"/>
            </a:lvl1pPr>
            <a:lvl2pPr indent="-274320">
              <a:defRPr sz="2000"/>
            </a:lvl2pPr>
            <a:lvl3pPr indent="-274320">
              <a:defRPr sz="1800"/>
            </a:lvl3pPr>
            <a:lvl4pPr indent="-274320">
              <a:defRPr sz="1600"/>
            </a:lvl4pPr>
            <a:lvl5pPr indent="-274320">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370888" y="6356350"/>
            <a:ext cx="2133600" cy="274320"/>
          </a:xfrm>
          <a:prstGeom prst="rect">
            <a:avLst/>
          </a:prstGeom>
        </p:spPr>
        <p:txBody>
          <a:bodyPr/>
          <a:lstStyle/>
          <a:p>
            <a:fld id="{40C1199F-6EFD-4DFE-9495-A2DAB54688EB}" type="datetimeFigureOut">
              <a:rPr lang="en-US" smtClean="0"/>
              <a:t>6/2/2017</a:t>
            </a:fld>
            <a:endParaRPr lang="en-US" dirty="0"/>
          </a:p>
        </p:txBody>
      </p:sp>
      <p:sp>
        <p:nvSpPr>
          <p:cNvPr id="5" name="Footer Placeholder 4"/>
          <p:cNvSpPr>
            <a:spLocks noGrp="1"/>
          </p:cNvSpPr>
          <p:nvPr>
            <p:ph type="ftr" sz="quarter" idx="11"/>
          </p:nvPr>
        </p:nvSpPr>
        <p:spPr>
          <a:xfrm>
            <a:off x="3048000" y="6356350"/>
            <a:ext cx="3352800" cy="274320"/>
          </a:xfrm>
          <a:prstGeom prst="rect">
            <a:avLst/>
          </a:prstGeom>
        </p:spPr>
        <p:txBody>
          <a:bodyPr/>
          <a:lstStyle/>
          <a:p>
            <a:endParaRPr lang="en-US" dirty="0"/>
          </a:p>
        </p:txBody>
      </p:sp>
      <p:sp>
        <p:nvSpPr>
          <p:cNvPr id="6" name="Slide Number Placeholder 5"/>
          <p:cNvSpPr>
            <a:spLocks noGrp="1"/>
          </p:cNvSpPr>
          <p:nvPr>
            <p:ph type="sldNum" sz="quarter" idx="12"/>
          </p:nvPr>
        </p:nvSpPr>
        <p:spPr>
          <a:xfrm>
            <a:off x="8234680" y="6355080"/>
            <a:ext cx="582966" cy="274320"/>
          </a:xfrm>
          <a:prstGeom prst="rect">
            <a:avLst/>
          </a:prstGeom>
        </p:spPr>
        <p:txBody>
          <a:bodyPr/>
          <a:lstStyle/>
          <a:p>
            <a:fld id="{DD1A4497-3810-4CC5-B8D4-628C4422AFA7}" type="slidenum">
              <a:rPr lang="en-US" smtClean="0"/>
              <a:t>‹#›</a:t>
            </a:fld>
            <a:endParaRPr lang="en-US" dirty="0"/>
          </a:p>
        </p:txBody>
      </p:sp>
      <p:sp>
        <p:nvSpPr>
          <p:cNvPr id="7" name="Title 6"/>
          <p:cNvSpPr>
            <a:spLocks noGrp="1"/>
          </p:cNvSpPr>
          <p:nvPr>
            <p:ph type="title"/>
          </p:nvPr>
        </p:nvSpPr>
        <p:spPr>
          <a:xfrm>
            <a:off x="381000" y="355847"/>
            <a:ext cx="8381260" cy="1054394"/>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36818380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a:prstGeom prst="rect">
            <a:avLst/>
          </a:prstGeo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399"/>
            <a:ext cx="4040188" cy="3687763"/>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722438"/>
            <a:ext cx="4041775" cy="639762"/>
          </a:xfrm>
          <a:prstGeom prst="rect">
            <a:avLst/>
          </a:prstGeo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438399"/>
            <a:ext cx="4041775" cy="3687763"/>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370888" y="6356350"/>
            <a:ext cx="2133600" cy="274320"/>
          </a:xfrm>
          <a:prstGeom prst="rect">
            <a:avLst/>
          </a:prstGeom>
        </p:spPr>
        <p:txBody>
          <a:bodyPr/>
          <a:lstStyle/>
          <a:p>
            <a:fld id="{40C1199F-6EFD-4DFE-9495-A2DAB54688EB}" type="datetimeFigureOut">
              <a:rPr lang="en-US" smtClean="0"/>
              <a:t>6/2/2017</a:t>
            </a:fld>
            <a:endParaRPr lang="en-US" dirty="0"/>
          </a:p>
        </p:txBody>
      </p:sp>
      <p:sp>
        <p:nvSpPr>
          <p:cNvPr id="8" name="Footer Placeholder 7"/>
          <p:cNvSpPr>
            <a:spLocks noGrp="1"/>
          </p:cNvSpPr>
          <p:nvPr>
            <p:ph type="ftr" sz="quarter" idx="11"/>
          </p:nvPr>
        </p:nvSpPr>
        <p:spPr>
          <a:xfrm>
            <a:off x="3048000" y="6356350"/>
            <a:ext cx="3352800" cy="274320"/>
          </a:xfrm>
          <a:prstGeom prst="rect">
            <a:avLst/>
          </a:prstGeom>
        </p:spPr>
        <p:txBody>
          <a:bodyPr/>
          <a:lstStyle/>
          <a:p>
            <a:endParaRPr lang="en-US" dirty="0"/>
          </a:p>
        </p:txBody>
      </p:sp>
      <p:sp>
        <p:nvSpPr>
          <p:cNvPr id="9" name="Slide Number Placeholder 8"/>
          <p:cNvSpPr>
            <a:spLocks noGrp="1"/>
          </p:cNvSpPr>
          <p:nvPr>
            <p:ph type="sldNum" sz="quarter" idx="12"/>
          </p:nvPr>
        </p:nvSpPr>
        <p:spPr>
          <a:xfrm>
            <a:off x="8234680" y="6355080"/>
            <a:ext cx="582966" cy="274320"/>
          </a:xfrm>
          <a:prstGeom prst="rect">
            <a:avLst/>
          </a:prstGeom>
        </p:spPr>
        <p:txBody>
          <a:bodyPr/>
          <a:lstStyle/>
          <a:p>
            <a:fld id="{DD1A4497-3810-4CC5-B8D4-628C4422AFA7}" type="slidenum">
              <a:rPr lang="en-US" smtClean="0"/>
              <a:t>‹#›</a:t>
            </a:fld>
            <a:endParaRPr lang="en-US" dirty="0"/>
          </a:p>
        </p:txBody>
      </p:sp>
      <p:sp>
        <p:nvSpPr>
          <p:cNvPr id="10" name="Title 9"/>
          <p:cNvSpPr>
            <a:spLocks noGrp="1"/>
          </p:cNvSpPr>
          <p:nvPr>
            <p:ph type="title"/>
          </p:nvPr>
        </p:nvSpPr>
        <p:spPr>
          <a:xfrm>
            <a:off x="381000" y="355847"/>
            <a:ext cx="8381260" cy="1054394"/>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7168978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719072"/>
            <a:ext cx="4038600" cy="4407408"/>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370888" y="6356350"/>
            <a:ext cx="2133600" cy="274320"/>
          </a:xfrm>
          <a:prstGeom prst="rect">
            <a:avLst/>
          </a:prstGeom>
        </p:spPr>
        <p:txBody>
          <a:bodyPr/>
          <a:lstStyle/>
          <a:p>
            <a:fld id="{40C1199F-6EFD-4DFE-9495-A2DAB54688EB}" type="datetimeFigureOut">
              <a:rPr lang="en-US" smtClean="0"/>
              <a:t>6/2/2017</a:t>
            </a:fld>
            <a:endParaRPr lang="en-US" dirty="0"/>
          </a:p>
        </p:txBody>
      </p:sp>
      <p:sp>
        <p:nvSpPr>
          <p:cNvPr id="6" name="Footer Placeholder 5"/>
          <p:cNvSpPr>
            <a:spLocks noGrp="1"/>
          </p:cNvSpPr>
          <p:nvPr>
            <p:ph type="ftr" sz="quarter" idx="11"/>
          </p:nvPr>
        </p:nvSpPr>
        <p:spPr>
          <a:xfrm>
            <a:off x="3048000" y="6356350"/>
            <a:ext cx="3352800" cy="274320"/>
          </a:xfrm>
          <a:prstGeom prst="rect">
            <a:avLst/>
          </a:prstGeom>
        </p:spPr>
        <p:txBody>
          <a:bodyPr/>
          <a:lstStyle/>
          <a:p>
            <a:endParaRPr lang="en-US" dirty="0"/>
          </a:p>
        </p:txBody>
      </p:sp>
      <p:sp>
        <p:nvSpPr>
          <p:cNvPr id="7" name="Slide Number Placeholder 6"/>
          <p:cNvSpPr>
            <a:spLocks noGrp="1"/>
          </p:cNvSpPr>
          <p:nvPr>
            <p:ph type="sldNum" sz="quarter" idx="12"/>
          </p:nvPr>
        </p:nvSpPr>
        <p:spPr>
          <a:xfrm>
            <a:off x="8234680" y="6355080"/>
            <a:ext cx="582966" cy="274320"/>
          </a:xfrm>
          <a:prstGeom prst="rect">
            <a:avLst/>
          </a:prstGeom>
        </p:spPr>
        <p:txBody>
          <a:bodyPr/>
          <a:lstStyle/>
          <a:p>
            <a:fld id="{DD1A4497-3810-4CC5-B8D4-628C4422AFA7}" type="slidenum">
              <a:rPr lang="en-US" smtClean="0"/>
              <a:t>‹#›</a:t>
            </a:fld>
            <a:endParaRPr lang="en-US" dirty="0"/>
          </a:p>
        </p:txBody>
      </p:sp>
      <p:sp>
        <p:nvSpPr>
          <p:cNvPr id="8" name="Title 7"/>
          <p:cNvSpPr>
            <a:spLocks noGrp="1"/>
          </p:cNvSpPr>
          <p:nvPr>
            <p:ph type="title"/>
          </p:nvPr>
        </p:nvSpPr>
        <p:spPr>
          <a:xfrm>
            <a:off x="381000" y="355847"/>
            <a:ext cx="8381260" cy="1054394"/>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6030475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Shape 10"/>
          <p:cNvPicPr preferRelativeResize="0"/>
          <p:nvPr/>
        </p:nvPicPr>
        <p:blipFill rotWithShape="1">
          <a:blip r:embed="rId8">
            <a:alphaModFix/>
          </a:blip>
          <a:srcRect/>
          <a:stretch/>
        </p:blipFill>
        <p:spPr>
          <a:xfrm>
            <a:off x="836" y="152400"/>
            <a:ext cx="9144000" cy="1348264"/>
          </a:xfrm>
          <a:prstGeom prst="rect">
            <a:avLst/>
          </a:prstGeom>
          <a:noFill/>
          <a:ln>
            <a:noFill/>
          </a:ln>
        </p:spPr>
      </p:pic>
      <p:sp>
        <p:nvSpPr>
          <p:cNvPr id="11" name="Shape 11"/>
          <p:cNvSpPr/>
          <p:nvPr/>
        </p:nvSpPr>
        <p:spPr>
          <a:xfrm>
            <a:off x="0" y="6781800"/>
            <a:ext cx="9143164" cy="76199"/>
          </a:xfrm>
          <a:prstGeom prst="rect">
            <a:avLst/>
          </a:prstGeom>
          <a:solidFill>
            <a:srgbClr val="00558E"/>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12" name="Shape 12"/>
          <p:cNvSpPr/>
          <p:nvPr/>
        </p:nvSpPr>
        <p:spPr>
          <a:xfrm>
            <a:off x="836" y="0"/>
            <a:ext cx="9143164" cy="76199"/>
          </a:xfrm>
          <a:prstGeom prst="rect">
            <a:avLst/>
          </a:prstGeom>
          <a:solidFill>
            <a:srgbClr val="00558E"/>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5" r:id="rId4"/>
    <p:sldLayoutId id="2147483656" r:id="rId5"/>
    <p:sldLayoutId id="2147483657"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hyperlink" Target="http://www.icpsr.umich.edu/icpsrweb/NACJD/studies/34931?q=34931" TargetMode="External"/><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hyperlink" Target="http://www.icpsr.umich.edu/files/NACJD/pdf/quantitative-data-ojjdp.pdf" TargetMode="External"/><Relationship Id="rId5" Type="http://schemas.openxmlformats.org/officeDocument/2006/relationships/hyperlink" Target="http://www.icpsr.umich.edu/icpsrweb/content/deposit/guide/chapter1.html" TargetMode="External"/><Relationship Id="rId4" Type="http://schemas.openxmlformats.org/officeDocument/2006/relationships/hyperlink" Target="http://www.icpsr.umich.edu/icpsrweb/content/deposit/guide"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www.ojjdp.gov/research/research-grantee.html#6" TargetMode="External"/><Relationship Id="rId3" Type="http://schemas.openxmlformats.org/officeDocument/2006/relationships/hyperlink" Target="https://www.ojjdp.gov/research/research-grantee.html#1" TargetMode="External"/><Relationship Id="rId7" Type="http://schemas.openxmlformats.org/officeDocument/2006/relationships/hyperlink" Target="https://www.ojjdp.gov/research/research-grantee.html#5" TargetMode="External"/><Relationship Id="rId2" Type="http://schemas.openxmlformats.org/officeDocument/2006/relationships/hyperlink" Target="https://www.ojjdp.gov/research/research-grantee.html" TargetMode="External"/><Relationship Id="rId1" Type="http://schemas.openxmlformats.org/officeDocument/2006/relationships/slideLayout" Target="../slideLayouts/slideLayout4.xml"/><Relationship Id="rId6" Type="http://schemas.openxmlformats.org/officeDocument/2006/relationships/hyperlink" Target="https://www.ojjdp.gov/research/research-grantee.html#4" TargetMode="External"/><Relationship Id="rId5" Type="http://schemas.openxmlformats.org/officeDocument/2006/relationships/hyperlink" Target="https://www.ojjdp.gov/research/research-grantee.html#3" TargetMode="External"/><Relationship Id="rId10" Type="http://schemas.openxmlformats.org/officeDocument/2006/relationships/hyperlink" Target="https://www.ojjdp.gov/research/research-grantee.html#8" TargetMode="External"/><Relationship Id="rId4" Type="http://schemas.openxmlformats.org/officeDocument/2006/relationships/hyperlink" Target="https://www.ojjdp.gov/research/research-grantee.html#2" TargetMode="External"/><Relationship Id="rId9" Type="http://schemas.openxmlformats.org/officeDocument/2006/relationships/hyperlink" Target="https://www.ojjdp.gov/research/research-grantee.html#7"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ojp.gov/funding/Apply/decision_tree.html"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680483" y="1631363"/>
            <a:ext cx="7783033" cy="2281417"/>
          </a:xfrm>
          <a:prstGeom prst="rect">
            <a:avLst/>
          </a:prstGeom>
          <a:noFill/>
          <a:ln>
            <a:noFill/>
          </a:ln>
        </p:spPr>
        <p:txBody>
          <a:bodyPr lIns="91425" tIns="45700" rIns="91425" bIns="45700" anchor="t" anchorCtr="0">
            <a:noAutofit/>
          </a:bodyPr>
          <a:lstStyle/>
          <a:p>
            <a:pPr marL="0" marR="0" lvl="0" indent="0" algn="ctr" rtl="0">
              <a:spcBef>
                <a:spcPts val="0"/>
              </a:spcBef>
              <a:buClr>
                <a:schemeClr val="dk1"/>
              </a:buClr>
              <a:buSzPct val="25000"/>
              <a:buFont typeface="Calibri"/>
              <a:buNone/>
            </a:pPr>
            <a:r>
              <a:rPr lang="en-US" sz="2800" dirty="0"/>
              <a:t>National Archive of Criminal Justice Data: </a:t>
            </a:r>
            <a:r>
              <a:rPr lang="en-US" sz="3600" b="1" dirty="0"/>
              <a:t>Archiving O</a:t>
            </a:r>
            <a:r>
              <a:rPr lang="en-US" sz="3600" b="1" i="0" u="none" strike="noStrike" cap="none" dirty="0">
                <a:solidFill>
                  <a:schemeClr val="dk1"/>
                </a:solidFill>
                <a:sym typeface="Calibri"/>
              </a:rPr>
              <a:t>rientation for </a:t>
            </a:r>
            <a:r>
              <a:rPr lang="en-US" sz="3600" b="1" i="0" u="none" strike="noStrike" cap="none" dirty="0" smtClean="0">
                <a:solidFill>
                  <a:schemeClr val="dk1"/>
                </a:solidFill>
                <a:sym typeface="Calibri"/>
              </a:rPr>
              <a:t/>
            </a:r>
            <a:br>
              <a:rPr lang="en-US" sz="3600" b="1" i="0" u="none" strike="noStrike" cap="none" dirty="0" smtClean="0">
                <a:solidFill>
                  <a:schemeClr val="dk1"/>
                </a:solidFill>
                <a:sym typeface="Calibri"/>
              </a:rPr>
            </a:br>
            <a:r>
              <a:rPr lang="en-US" sz="3600" b="1" i="0" u="none" strike="noStrike" cap="none" dirty="0" smtClean="0">
                <a:solidFill>
                  <a:schemeClr val="dk1"/>
                </a:solidFill>
                <a:sym typeface="Calibri"/>
              </a:rPr>
              <a:t>OJJDP </a:t>
            </a:r>
            <a:r>
              <a:rPr lang="en-US" sz="3600" b="1" i="0" u="none" strike="noStrike" cap="none" dirty="0">
                <a:solidFill>
                  <a:schemeClr val="dk1"/>
                </a:solidFill>
                <a:sym typeface="Calibri"/>
              </a:rPr>
              <a:t>Research Grantees </a:t>
            </a:r>
            <a:r>
              <a:rPr lang="en-US" sz="3600" b="1" i="0" u="none" strike="noStrike" cap="none" dirty="0">
                <a:solidFill>
                  <a:schemeClr val="dk1"/>
                </a:solidFill>
                <a:latin typeface="Calibri"/>
                <a:ea typeface="Calibri"/>
                <a:cs typeface="Calibri"/>
                <a:sym typeface="Calibri"/>
              </a:rPr>
              <a:t/>
            </a:r>
            <a:br>
              <a:rPr lang="en-US" sz="3600" b="1" i="0" u="none" strike="noStrike" cap="none" dirty="0">
                <a:solidFill>
                  <a:schemeClr val="dk1"/>
                </a:solidFill>
                <a:latin typeface="Calibri"/>
                <a:ea typeface="Calibri"/>
                <a:cs typeface="Calibri"/>
                <a:sym typeface="Calibri"/>
              </a:rPr>
            </a:br>
            <a:r>
              <a:rPr lang="en-US" sz="2400" dirty="0"/>
              <a:t>May 4, 2017</a:t>
            </a:r>
            <a:endParaRPr lang="en-US" sz="2400" i="0" u="none" strike="noStrike" cap="none" dirty="0">
              <a:solidFill>
                <a:schemeClr val="dk1"/>
              </a:solidFill>
              <a:sym typeface="Calibri"/>
            </a:endParaRPr>
          </a:p>
        </p:txBody>
      </p:sp>
      <p:sp>
        <p:nvSpPr>
          <p:cNvPr id="63" name="Shape 63"/>
          <p:cNvSpPr txBox="1">
            <a:spLocks noGrp="1"/>
          </p:cNvSpPr>
          <p:nvPr>
            <p:ph type="body" idx="1"/>
          </p:nvPr>
        </p:nvSpPr>
        <p:spPr>
          <a:xfrm>
            <a:off x="457200" y="4137103"/>
            <a:ext cx="8229600" cy="2720898"/>
          </a:xfrm>
          <a:prstGeom prst="rect">
            <a:avLst/>
          </a:prstGeom>
          <a:noFill/>
          <a:ln>
            <a:noFill/>
          </a:ln>
        </p:spPr>
        <p:txBody>
          <a:bodyPr lIns="91425" tIns="45700" rIns="91425" bIns="45700" anchor="t" anchorCtr="0">
            <a:noAutofit/>
          </a:bodyPr>
          <a:lstStyle/>
          <a:p>
            <a:pPr marL="203200" indent="0" algn="ctr" eaLnBrk="1" hangingPunct="1">
              <a:spcBef>
                <a:spcPts val="0"/>
              </a:spcBef>
              <a:buNone/>
            </a:pPr>
            <a:r>
              <a:rPr lang="en-US" sz="2000" b="1" dirty="0"/>
              <a:t>Barbara </a:t>
            </a:r>
            <a:r>
              <a:rPr lang="en-US" sz="2000" b="1" dirty="0" err="1"/>
              <a:t>Tatem</a:t>
            </a:r>
            <a:r>
              <a:rPr lang="en-US" sz="2000" b="1" dirty="0"/>
              <a:t> Kelley, OJJDP</a:t>
            </a:r>
          </a:p>
          <a:p>
            <a:pPr marL="203200" indent="0" algn="ctr" eaLnBrk="1" hangingPunct="1">
              <a:spcBef>
                <a:spcPts val="0"/>
              </a:spcBef>
              <a:buNone/>
            </a:pPr>
            <a:r>
              <a:rPr lang="en-US" sz="2000" dirty="0"/>
              <a:t>Social Science Analyst and NACJD Program Manager</a:t>
            </a:r>
          </a:p>
          <a:p>
            <a:pPr marL="203200" indent="0" algn="ctr" eaLnBrk="1" hangingPunct="1">
              <a:spcBef>
                <a:spcPts val="0"/>
              </a:spcBef>
              <a:buNone/>
            </a:pPr>
            <a:endParaRPr lang="en-US" sz="2000" dirty="0"/>
          </a:p>
          <a:p>
            <a:pPr marL="203200" indent="0" algn="ctr" eaLnBrk="1" hangingPunct="1">
              <a:spcBef>
                <a:spcPts val="0"/>
              </a:spcBef>
              <a:buNone/>
            </a:pPr>
            <a:r>
              <a:rPr lang="en-US" sz="2000" b="1" dirty="0"/>
              <a:t>Chelsea Samples-Steele, ICPSR</a:t>
            </a:r>
          </a:p>
          <a:p>
            <a:pPr marL="203200" indent="0" algn="ctr" eaLnBrk="1" hangingPunct="1">
              <a:spcBef>
                <a:spcPts val="0"/>
              </a:spcBef>
              <a:buNone/>
            </a:pPr>
            <a:r>
              <a:rPr lang="en-US" sz="2000" dirty="0"/>
              <a:t>NACJD User Experience Coordinator</a:t>
            </a:r>
          </a:p>
          <a:p>
            <a:pPr marL="203200" indent="0" algn="ctr" eaLnBrk="1" hangingPunct="1">
              <a:spcBef>
                <a:spcPts val="0"/>
              </a:spcBef>
              <a:buNone/>
            </a:pPr>
            <a:endParaRPr lang="en-US" sz="2000" dirty="0"/>
          </a:p>
          <a:p>
            <a:pPr marL="203200" indent="0" algn="ctr" eaLnBrk="1" hangingPunct="1">
              <a:spcBef>
                <a:spcPts val="0"/>
              </a:spcBef>
              <a:buNone/>
            </a:pPr>
            <a:r>
              <a:rPr lang="en-US" sz="2000" b="1" dirty="0"/>
              <a:t>Justin Noble, ICPSR</a:t>
            </a:r>
          </a:p>
          <a:p>
            <a:pPr marL="203200" indent="0" algn="ctr" eaLnBrk="1" hangingPunct="1">
              <a:spcBef>
                <a:spcPts val="0"/>
              </a:spcBef>
              <a:buNone/>
            </a:pPr>
            <a:r>
              <a:rPr lang="en-US" sz="2000" dirty="0"/>
              <a:t>Acquisitions Manager</a:t>
            </a:r>
            <a:r>
              <a:rPr lang="en-US" sz="2000" b="1" dirty="0"/>
              <a:t> </a:t>
            </a:r>
          </a:p>
          <a:p>
            <a:pPr marL="342900" marR="0" lvl="0" indent="-342900" algn="l" rtl="0">
              <a:spcBef>
                <a:spcPts val="400"/>
              </a:spcBef>
              <a:buClr>
                <a:schemeClr val="dk1"/>
              </a:buClr>
              <a:buSzPct val="100000"/>
              <a:buFont typeface="Arial"/>
              <a:buNone/>
            </a:pPr>
            <a:endParaRPr sz="2000" b="0" i="0" u="none" strike="noStrike" cap="none" dirty="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Content Placeholder 2"/>
          <p:cNvSpPr>
            <a:spLocks noGrp="1"/>
          </p:cNvSpPr>
          <p:nvPr>
            <p:ph idx="1"/>
          </p:nvPr>
        </p:nvSpPr>
        <p:spPr>
          <a:xfrm>
            <a:off x="369849" y="1761893"/>
            <a:ext cx="8381260" cy="4654517"/>
          </a:xfrm>
        </p:spPr>
        <p:txBody>
          <a:bodyPr>
            <a:normAutofit fontScale="77500" lnSpcReduction="20000"/>
          </a:bodyPr>
          <a:lstStyle/>
          <a:p>
            <a:pPr marL="0" indent="0"/>
            <a:r>
              <a:rPr lang="en-US" sz="3600" b="1" dirty="0"/>
              <a:t>Overview of Materials to Deposit</a:t>
            </a:r>
          </a:p>
          <a:p>
            <a:pPr marL="525780" indent="-571500">
              <a:lnSpc>
                <a:spcPct val="160000"/>
              </a:lnSpc>
              <a:buFont typeface="+mj-lt"/>
              <a:buAutoNum type="romanUcPeriod"/>
            </a:pPr>
            <a:r>
              <a:rPr lang="en-US" sz="2900" dirty="0"/>
              <a:t>Data (de-identified)</a:t>
            </a:r>
          </a:p>
          <a:p>
            <a:pPr marL="525780" indent="-571500">
              <a:lnSpc>
                <a:spcPct val="120000"/>
              </a:lnSpc>
              <a:buFont typeface="+mj-lt"/>
              <a:buAutoNum type="romanUcPeriod"/>
            </a:pPr>
            <a:r>
              <a:rPr lang="en-US" sz="2900" dirty="0"/>
              <a:t>Technical Documentation</a:t>
            </a:r>
          </a:p>
          <a:p>
            <a:pPr lvl="1" indent="0">
              <a:lnSpc>
                <a:spcPct val="120000"/>
              </a:lnSpc>
            </a:pPr>
            <a:r>
              <a:rPr lang="en-US" sz="2900" spc="150" dirty="0"/>
              <a:t>	Codebooks</a:t>
            </a:r>
          </a:p>
          <a:p>
            <a:pPr lvl="1" indent="0">
              <a:lnSpc>
                <a:spcPct val="120000"/>
              </a:lnSpc>
            </a:pPr>
            <a:r>
              <a:rPr lang="en-US" sz="2900" spc="150" dirty="0"/>
              <a:t>	Syntax or special coding</a:t>
            </a:r>
          </a:p>
          <a:p>
            <a:pPr marL="525780" indent="-571500">
              <a:lnSpc>
                <a:spcPct val="160000"/>
              </a:lnSpc>
              <a:buFont typeface="+mj-lt"/>
              <a:buAutoNum type="romanUcPeriod"/>
            </a:pPr>
            <a:r>
              <a:rPr lang="en-US" sz="2900" dirty="0"/>
              <a:t>Study Documentation </a:t>
            </a:r>
          </a:p>
          <a:p>
            <a:pPr lvl="1" indent="0">
              <a:lnSpc>
                <a:spcPct val="120000"/>
              </a:lnSpc>
            </a:pPr>
            <a:r>
              <a:rPr lang="en-US" sz="2900" dirty="0"/>
              <a:t>	IRB approval</a:t>
            </a:r>
          </a:p>
          <a:p>
            <a:pPr lvl="1" indent="0">
              <a:lnSpc>
                <a:spcPct val="120000"/>
              </a:lnSpc>
            </a:pPr>
            <a:r>
              <a:rPr lang="en-US" sz="2900" dirty="0"/>
              <a:t>	Informed Consent</a:t>
            </a:r>
          </a:p>
          <a:p>
            <a:pPr lvl="1" indent="0">
              <a:lnSpc>
                <a:spcPct val="120000"/>
              </a:lnSpc>
            </a:pPr>
            <a:r>
              <a:rPr lang="en-US" sz="2900" dirty="0"/>
              <a:t>	OJJDP Privacy Certificate</a:t>
            </a:r>
          </a:p>
          <a:p>
            <a:pPr lvl="1" indent="0">
              <a:lnSpc>
                <a:spcPct val="120000"/>
              </a:lnSpc>
            </a:pPr>
            <a:r>
              <a:rPr lang="en-US" sz="2900" dirty="0"/>
              <a:t>	OJJDP Data Archiving Plan</a:t>
            </a:r>
          </a:p>
          <a:p>
            <a:pPr lvl="1" indent="0">
              <a:lnSpc>
                <a:spcPct val="120000"/>
              </a:lnSpc>
            </a:pPr>
            <a:r>
              <a:rPr lang="en-US" sz="2900" dirty="0"/>
              <a:t>	Final Report</a:t>
            </a:r>
          </a:p>
          <a:p>
            <a:pPr marL="525780" indent="-571500">
              <a:lnSpc>
                <a:spcPct val="160000"/>
              </a:lnSpc>
              <a:buFont typeface="+mj-lt"/>
              <a:buAutoNum type="romanUcPeriod"/>
            </a:pPr>
            <a:r>
              <a:rPr lang="en-US" sz="2900" dirty="0"/>
              <a:t>Bibliographies</a:t>
            </a:r>
          </a:p>
          <a:p>
            <a:pPr>
              <a:buFont typeface="Wingdings" pitchFamily="2" charset="2"/>
              <a:buChar char="§"/>
            </a:pPr>
            <a:endParaRPr lang="en-US" sz="3200" i="1" dirty="0">
              <a:solidFill>
                <a:srgbClr val="C00000"/>
              </a:solidFill>
            </a:endParaRP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13231631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Content Placeholder 2"/>
          <p:cNvSpPr>
            <a:spLocks noGrp="1"/>
          </p:cNvSpPr>
          <p:nvPr>
            <p:ph idx="1"/>
          </p:nvPr>
        </p:nvSpPr>
        <p:spPr>
          <a:xfrm>
            <a:off x="380999" y="1719071"/>
            <a:ext cx="8407893" cy="4837004"/>
          </a:xfrm>
        </p:spPr>
        <p:txBody>
          <a:bodyPr>
            <a:normAutofit/>
          </a:bodyPr>
          <a:lstStyle/>
          <a:p>
            <a:pPr marL="514350" indent="-514350">
              <a:buAutoNum type="romanUcPeriod"/>
            </a:pPr>
            <a:r>
              <a:rPr lang="en-US" b="1" dirty="0"/>
              <a:t>Data File(s)</a:t>
            </a:r>
          </a:p>
          <a:p>
            <a:pPr lvl="1" indent="0"/>
            <a:endParaRPr lang="en-US" b="1" dirty="0"/>
          </a:p>
          <a:p>
            <a:pPr marL="631825" lvl="1" indent="-349250">
              <a:buFont typeface="Arial" panose="020B0604020202020204" pitchFamily="34" charset="0"/>
              <a:buChar char="•"/>
            </a:pPr>
            <a:r>
              <a:rPr lang="en-US" sz="2200" dirty="0"/>
              <a:t>Make sure personally identifying information is removed (e.g., name, address, phone number, etc.)</a:t>
            </a:r>
          </a:p>
          <a:p>
            <a:pPr marL="631825" lvl="1" indent="-349250">
              <a:buFont typeface="Arial" panose="020B0604020202020204" pitchFamily="34" charset="0"/>
              <a:buChar char="•"/>
            </a:pPr>
            <a:endParaRPr lang="en-US" sz="2200" dirty="0"/>
          </a:p>
          <a:p>
            <a:pPr marL="631825" lvl="1" indent="-349250">
              <a:buFont typeface="Arial" panose="020B0604020202020204" pitchFamily="34" charset="0"/>
              <a:buChar char="•"/>
            </a:pPr>
            <a:r>
              <a:rPr lang="en-US" sz="2200" dirty="0"/>
              <a:t>Include raw data AND any transformed variables, such as computed scales or recoded variables (age groups, family type, etc.)</a:t>
            </a:r>
          </a:p>
          <a:p>
            <a:pPr marL="631825" lvl="1" indent="-349250">
              <a:buFont typeface="Arial" panose="020B0604020202020204" pitchFamily="34" charset="0"/>
              <a:buChar char="•"/>
            </a:pPr>
            <a:endParaRPr lang="en-US" sz="2200" dirty="0"/>
          </a:p>
          <a:p>
            <a:pPr marL="631825" lvl="1" indent="-349250">
              <a:buFont typeface="Arial" panose="020B0604020202020204" pitchFamily="34" charset="0"/>
              <a:buChar char="•"/>
            </a:pPr>
            <a:r>
              <a:rPr lang="en-US" sz="2200" dirty="0"/>
              <a:t>Preferred formats:</a:t>
            </a:r>
          </a:p>
          <a:p>
            <a:pPr marL="979488" lvl="1" indent="-349250">
              <a:buFont typeface="Arial" panose="020B0604020202020204" pitchFamily="34" charset="0"/>
              <a:buChar char="•"/>
            </a:pPr>
            <a:r>
              <a:rPr lang="en-US" sz="2200" dirty="0"/>
              <a:t>Quantitative: </a:t>
            </a:r>
            <a:r>
              <a:rPr lang="en-US" sz="2200" b="1" dirty="0"/>
              <a:t>SPSS</a:t>
            </a:r>
            <a:r>
              <a:rPr lang="en-US" sz="2200" dirty="0"/>
              <a:t> (but SAS, Stata, Excel, etc. accepted)</a:t>
            </a:r>
          </a:p>
          <a:p>
            <a:pPr marL="979488" lvl="1" indent="-349250">
              <a:buFont typeface="Arial" panose="020B0604020202020204" pitchFamily="34" charset="0"/>
              <a:buChar char="•"/>
            </a:pPr>
            <a:r>
              <a:rPr lang="en-US" sz="2200" dirty="0"/>
              <a:t>Qualitative: </a:t>
            </a:r>
            <a:r>
              <a:rPr lang="en-US" sz="2200" b="1" dirty="0"/>
              <a:t>MS Word </a:t>
            </a:r>
            <a:r>
              <a:rPr lang="en-US" sz="2200" dirty="0"/>
              <a:t>(but other formats accepted)</a:t>
            </a:r>
          </a:p>
        </p:txBody>
      </p:sp>
      <p:sp>
        <p:nvSpPr>
          <p:cNvPr id="35842" name="Title 1"/>
          <p:cNvSpPr>
            <a:spLocks noGrp="1"/>
          </p:cNvSpPr>
          <p:nvPr>
            <p:ph type="title"/>
          </p:nvPr>
        </p:nvSpPr>
        <p:spPr/>
        <p:txBody>
          <a:bodyPr/>
          <a:lstStyle/>
          <a:p>
            <a:endParaRPr lang="en-US" dirty="0"/>
          </a:p>
        </p:txBody>
      </p:sp>
    </p:spTree>
    <p:extLst>
      <p:ext uri="{BB962C8B-B14F-4D97-AF65-F5344CB8AC3E}">
        <p14:creationId xmlns:p14="http://schemas.microsoft.com/office/powerpoint/2010/main" val="27752828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solidFill>
                  <a:schemeClr val="tx1"/>
                </a:solidFill>
              </a:rPr>
              <a:t>Files containing </a:t>
            </a:r>
            <a:r>
              <a:rPr lang="en-US" b="1" dirty="0"/>
              <a:t>quantitative</a:t>
            </a:r>
            <a:r>
              <a:rPr lang="en-US" dirty="0"/>
              <a:t> data should:</a:t>
            </a:r>
          </a:p>
          <a:p>
            <a:endParaRPr lang="en-US" dirty="0"/>
          </a:p>
          <a:p>
            <a:pPr marL="342900" indent="-342900">
              <a:buFont typeface="Arial" panose="020B0604020202020204" pitchFamily="34" charset="0"/>
              <a:buChar char="•"/>
            </a:pPr>
            <a:r>
              <a:rPr lang="en-US" sz="2200" dirty="0"/>
              <a:t>Have a unique identifier assigned to every record</a:t>
            </a:r>
          </a:p>
          <a:p>
            <a:pPr marL="342900" indent="-342900">
              <a:buFont typeface="Arial" panose="020B0604020202020204" pitchFamily="34" charset="0"/>
              <a:buChar char="•"/>
            </a:pPr>
            <a:endParaRPr lang="en-US" sz="2200" dirty="0"/>
          </a:p>
          <a:p>
            <a:pPr marL="342900" indent="-342900">
              <a:buFont typeface="Arial" panose="020B0604020202020204" pitchFamily="34" charset="0"/>
              <a:buChar char="•"/>
            </a:pPr>
            <a:r>
              <a:rPr lang="en-US" sz="2200" dirty="0"/>
              <a:t>Use mutually-exclusive, exhaustive and precisely defined codes</a:t>
            </a:r>
          </a:p>
          <a:p>
            <a:pPr marL="342900" indent="-342900">
              <a:buFont typeface="Arial" panose="020B0604020202020204" pitchFamily="34" charset="0"/>
              <a:buChar char="•"/>
            </a:pPr>
            <a:endParaRPr lang="en-US" sz="2200" dirty="0"/>
          </a:p>
          <a:p>
            <a:pPr marL="342900" indent="-342900">
              <a:buFont typeface="Arial" panose="020B0604020202020204" pitchFamily="34" charset="0"/>
              <a:buChar char="•"/>
            </a:pPr>
            <a:r>
              <a:rPr lang="en-US" sz="2200" dirty="0"/>
              <a:t>Distinguish </a:t>
            </a:r>
            <a:r>
              <a:rPr lang="en-US" sz="2200" dirty="0" smtClean="0"/>
              <a:t>between different </a:t>
            </a:r>
            <a:r>
              <a:rPr lang="en-US" sz="2200" dirty="0"/>
              <a:t>types of missing </a:t>
            </a:r>
            <a:r>
              <a:rPr lang="en-US" sz="2200" dirty="0" smtClean="0"/>
              <a:t>data. For example: </a:t>
            </a:r>
          </a:p>
          <a:p>
            <a:pPr marL="576263" lvl="2" indent="-238125">
              <a:buFont typeface="Arial" panose="020B0604020202020204" pitchFamily="34" charset="0"/>
              <a:buChar char="•"/>
            </a:pPr>
            <a:r>
              <a:rPr lang="en-US" sz="1600" dirty="0" smtClean="0"/>
              <a:t>-9 = item non-response</a:t>
            </a:r>
          </a:p>
          <a:p>
            <a:pPr marL="576263" lvl="2" indent="-238125">
              <a:buFont typeface="Arial" panose="020B0604020202020204" pitchFamily="34" charset="0"/>
              <a:buChar char="•"/>
            </a:pPr>
            <a:r>
              <a:rPr lang="en-US" sz="1600" dirty="0" smtClean="0"/>
              <a:t>-99 = inappropriate response/value</a:t>
            </a:r>
          </a:p>
          <a:p>
            <a:pPr marL="576263" lvl="2" indent="-238125">
              <a:buFont typeface="Arial" panose="020B0604020202020204" pitchFamily="34" charset="0"/>
              <a:buChar char="•"/>
            </a:pPr>
            <a:r>
              <a:rPr lang="en-US" sz="1600" dirty="0" smtClean="0"/>
              <a:t>-999 = valid skip/NA</a:t>
            </a:r>
          </a:p>
          <a:p>
            <a:pPr marL="576263" lvl="2" indent="-238125">
              <a:buFont typeface="Arial" panose="020B0604020202020204" pitchFamily="34" charset="0"/>
              <a:buChar char="•"/>
            </a:pPr>
            <a:r>
              <a:rPr lang="en-US" sz="1600" dirty="0" smtClean="0"/>
              <a:t>-9999 = did not participate in module/wave</a:t>
            </a:r>
          </a:p>
          <a:p>
            <a:pPr lvl="2" indent="0"/>
            <a:endParaRPr lang="en-US" sz="1600" dirty="0"/>
          </a:p>
          <a:p>
            <a:pPr marL="342900" indent="-342900">
              <a:buFont typeface="Arial" panose="020B0604020202020204" pitchFamily="34" charset="0"/>
              <a:buChar char="•"/>
            </a:pPr>
            <a:r>
              <a:rPr lang="en-US" sz="2200" dirty="0" smtClean="0"/>
              <a:t>Include </a:t>
            </a:r>
            <a:r>
              <a:rPr lang="en-US" sz="2200" dirty="0"/>
              <a:t>all cases and variables</a:t>
            </a:r>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17391102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solidFill>
                  <a:schemeClr val="tx1"/>
                </a:solidFill>
              </a:rPr>
              <a:t>Files containing </a:t>
            </a:r>
            <a:r>
              <a:rPr lang="en-US" b="1" dirty="0"/>
              <a:t>qualitative</a:t>
            </a:r>
            <a:r>
              <a:rPr lang="en-US" dirty="0"/>
              <a:t> data should:</a:t>
            </a:r>
          </a:p>
          <a:p>
            <a:endParaRPr lang="en-US" dirty="0"/>
          </a:p>
          <a:p>
            <a:pPr marL="297180" indent="-342900">
              <a:buFont typeface="Arial" panose="020B0604020202020204" pitchFamily="34" charset="0"/>
              <a:buChar char="•"/>
            </a:pPr>
            <a:r>
              <a:rPr lang="en-US" sz="2200" dirty="0"/>
              <a:t>Use pseudonyms or other generalized text before data are archived</a:t>
            </a:r>
          </a:p>
          <a:p>
            <a:pPr marL="297180" indent="-342900">
              <a:buFont typeface="Arial" panose="020B0604020202020204" pitchFamily="34" charset="0"/>
              <a:buChar char="•"/>
            </a:pPr>
            <a:endParaRPr lang="en-US" sz="2200" dirty="0"/>
          </a:p>
          <a:p>
            <a:pPr marL="297180" indent="-342900">
              <a:buFont typeface="Arial" panose="020B0604020202020204" pitchFamily="34" charset="0"/>
              <a:buChar char="•"/>
            </a:pPr>
            <a:r>
              <a:rPr lang="en-US" sz="2200" dirty="0"/>
              <a:t>Transcribed data should:</a:t>
            </a:r>
          </a:p>
          <a:p>
            <a:pPr marL="804863" lvl="1" indent="-347663">
              <a:buFont typeface="Arial" panose="020B0604020202020204" pitchFamily="34" charset="0"/>
              <a:buChar char="•"/>
            </a:pPr>
            <a:r>
              <a:rPr lang="en-US" sz="2200" dirty="0"/>
              <a:t>Contain unique identifiers </a:t>
            </a:r>
          </a:p>
          <a:p>
            <a:pPr marL="804863" lvl="1" indent="-347663">
              <a:buFont typeface="Arial" panose="020B0604020202020204" pitchFamily="34" charset="0"/>
              <a:buChar char="•"/>
            </a:pPr>
            <a:r>
              <a:rPr lang="en-US" sz="2200" dirty="0"/>
              <a:t>Follow a uniform layout as well as header, page numbers, line breaks, and speaker tags indicating the question-answer sequence</a:t>
            </a:r>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21150401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Content Placeholder 2"/>
          <p:cNvSpPr>
            <a:spLocks noGrp="1"/>
          </p:cNvSpPr>
          <p:nvPr>
            <p:ph idx="1"/>
          </p:nvPr>
        </p:nvSpPr>
        <p:spPr>
          <a:xfrm>
            <a:off x="380999" y="1719070"/>
            <a:ext cx="8407893" cy="4834129"/>
          </a:xfrm>
        </p:spPr>
        <p:txBody>
          <a:bodyPr>
            <a:normAutofit/>
          </a:bodyPr>
          <a:lstStyle/>
          <a:p>
            <a:pPr marL="0" indent="0"/>
            <a:r>
              <a:rPr lang="en-US" sz="2600" b="1" dirty="0"/>
              <a:t>II. Technical Documentation</a:t>
            </a:r>
            <a:endParaRPr lang="en-US" sz="3200" b="1" dirty="0"/>
          </a:p>
          <a:p>
            <a:pPr marL="631825" indent="-349250">
              <a:lnSpc>
                <a:spcPct val="170000"/>
              </a:lnSpc>
              <a:buFont typeface="Arial" panose="020B0604020202020204" pitchFamily="34" charset="0"/>
              <a:buChar char="•"/>
            </a:pPr>
            <a:r>
              <a:rPr lang="en-US" sz="2200" u="sng" dirty="0"/>
              <a:t>Codebooks</a:t>
            </a:r>
            <a:r>
              <a:rPr lang="en-US" sz="2200" dirty="0"/>
              <a:t> for each dataset</a:t>
            </a:r>
          </a:p>
          <a:p>
            <a:pPr marL="631825" indent="-349250">
              <a:lnSpc>
                <a:spcPct val="170000"/>
              </a:lnSpc>
              <a:buFont typeface="Arial" panose="020B0604020202020204" pitchFamily="34" charset="0"/>
              <a:buChar char="•"/>
            </a:pPr>
            <a:r>
              <a:rPr lang="en-US" sz="2200" u="sng" dirty="0"/>
              <a:t>Syntax files</a:t>
            </a:r>
            <a:r>
              <a:rPr lang="en-US" sz="2200" dirty="0"/>
              <a:t> and any notes about coding decisions</a:t>
            </a:r>
          </a:p>
          <a:p>
            <a:pPr marL="631825" indent="-349250">
              <a:lnSpc>
                <a:spcPct val="120000"/>
              </a:lnSpc>
              <a:buFont typeface="Arial" panose="020B0604020202020204" pitchFamily="34" charset="0"/>
              <a:buChar char="•"/>
            </a:pPr>
            <a:r>
              <a:rPr lang="en-US" sz="2200" u="sng" dirty="0"/>
              <a:t>Data collection instruments</a:t>
            </a:r>
            <a:r>
              <a:rPr lang="en-US" sz="2200" dirty="0"/>
              <a:t> (unused, original questionnaires, protocols, interviewer guides, coding instruments, etc.)</a:t>
            </a:r>
          </a:p>
          <a:p>
            <a:pPr marL="631825" indent="-349250">
              <a:lnSpc>
                <a:spcPct val="170000"/>
              </a:lnSpc>
              <a:buFont typeface="Arial" panose="020B0604020202020204" pitchFamily="34" charset="0"/>
              <a:buChar char="•"/>
            </a:pPr>
            <a:r>
              <a:rPr lang="en-US" sz="2200" u="sng" dirty="0"/>
              <a:t>User guide</a:t>
            </a:r>
            <a:r>
              <a:rPr lang="en-US" sz="2200" dirty="0"/>
              <a:t> (recommended)</a:t>
            </a:r>
            <a:endParaRPr lang="en-US" sz="2200" i="1" dirty="0"/>
          </a:p>
          <a:p>
            <a:pPr marL="0" indent="0">
              <a:lnSpc>
                <a:spcPct val="170000"/>
              </a:lnSpc>
            </a:pPr>
            <a:r>
              <a:rPr lang="en-US" sz="2200" i="1" dirty="0"/>
              <a:t>Desired formats: PDF, MS Word, Rich Text, Plain text</a:t>
            </a:r>
          </a:p>
          <a:p>
            <a:pPr>
              <a:buFont typeface="Wingdings" pitchFamily="2" charset="2"/>
              <a:buChar char="§"/>
            </a:pPr>
            <a:endParaRPr lang="en-US" sz="3200" dirty="0"/>
          </a:p>
        </p:txBody>
      </p:sp>
      <p:sp>
        <p:nvSpPr>
          <p:cNvPr id="35842" name="Title 1"/>
          <p:cNvSpPr>
            <a:spLocks noGrp="1"/>
          </p:cNvSpPr>
          <p:nvPr>
            <p:ph type="title"/>
          </p:nvPr>
        </p:nvSpPr>
        <p:spPr/>
        <p:txBody>
          <a:bodyPr/>
          <a:lstStyle/>
          <a:p>
            <a:endParaRPr lang="en-US" dirty="0"/>
          </a:p>
        </p:txBody>
      </p:sp>
    </p:spTree>
    <p:extLst>
      <p:ext uri="{BB962C8B-B14F-4D97-AF65-F5344CB8AC3E}">
        <p14:creationId xmlns:p14="http://schemas.microsoft.com/office/powerpoint/2010/main" val="35531862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6"/>
          <p:cNvSpPr>
            <a:spLocks noGrp="1" noChangeArrowheads="1"/>
          </p:cNvSpPr>
          <p:nvPr>
            <p:ph sz="half" idx="1"/>
          </p:nvPr>
        </p:nvSpPr>
        <p:spPr>
          <a:xfrm>
            <a:off x="305170" y="2112579"/>
            <a:ext cx="4038600" cy="4407408"/>
          </a:xfrm>
        </p:spPr>
        <p:txBody>
          <a:bodyPr/>
          <a:lstStyle/>
          <a:p>
            <a:pPr marL="342900" indent="-342900" eaLnBrk="1" hangingPunct="1">
              <a:lnSpc>
                <a:spcPct val="150000"/>
              </a:lnSpc>
              <a:buFont typeface="Arial" panose="020B0604020202020204" pitchFamily="34" charset="0"/>
              <a:buChar char="•"/>
            </a:pPr>
            <a:r>
              <a:rPr lang="en-US" sz="2200" dirty="0"/>
              <a:t>Variable names &amp; labels</a:t>
            </a:r>
          </a:p>
          <a:p>
            <a:pPr marL="342900" indent="-342900" eaLnBrk="1" hangingPunct="1">
              <a:lnSpc>
                <a:spcPct val="150000"/>
              </a:lnSpc>
              <a:buFont typeface="Arial" panose="020B0604020202020204" pitchFamily="34" charset="0"/>
              <a:buChar char="•"/>
            </a:pPr>
            <a:r>
              <a:rPr lang="en-US" sz="2200" dirty="0"/>
              <a:t>Variable value labels </a:t>
            </a:r>
          </a:p>
          <a:p>
            <a:pPr marL="342900" indent="-342900" eaLnBrk="1" hangingPunct="1">
              <a:lnSpc>
                <a:spcPct val="150000"/>
              </a:lnSpc>
              <a:buFont typeface="Arial" panose="020B0604020202020204" pitchFamily="34" charset="0"/>
              <a:buChar char="•"/>
            </a:pPr>
            <a:r>
              <a:rPr lang="en-US" sz="2200" dirty="0"/>
              <a:t>Missing data designations</a:t>
            </a:r>
          </a:p>
          <a:p>
            <a:pPr marL="342900" indent="-342900" eaLnBrk="1" hangingPunct="1">
              <a:lnSpc>
                <a:spcPct val="150000"/>
              </a:lnSpc>
              <a:buFont typeface="Arial" panose="020B0604020202020204" pitchFamily="34" charset="0"/>
              <a:buChar char="•"/>
            </a:pPr>
            <a:r>
              <a:rPr lang="en-US" sz="2200" dirty="0"/>
              <a:t>Variable formats</a:t>
            </a:r>
          </a:p>
          <a:p>
            <a:pPr marL="457200" lvl="3" indent="239713">
              <a:lnSpc>
                <a:spcPct val="150000"/>
              </a:lnSpc>
              <a:buFont typeface="Arial" panose="020B0604020202020204" pitchFamily="34" charset="0"/>
              <a:buChar char="•"/>
            </a:pPr>
            <a:r>
              <a:rPr lang="en-US" sz="2200" dirty="0"/>
              <a:t>Variable type</a:t>
            </a:r>
          </a:p>
          <a:p>
            <a:pPr marL="457200" lvl="3" indent="239713">
              <a:lnSpc>
                <a:spcPct val="150000"/>
              </a:lnSpc>
              <a:buFont typeface="Arial" panose="020B0604020202020204" pitchFamily="34" charset="0"/>
              <a:buChar char="•"/>
            </a:pPr>
            <a:r>
              <a:rPr lang="en-US" sz="2200" dirty="0"/>
              <a:t>Variable length</a:t>
            </a:r>
          </a:p>
          <a:p>
            <a:pPr marL="457200" lvl="3" indent="239713">
              <a:lnSpc>
                <a:spcPct val="150000"/>
              </a:lnSpc>
              <a:buFont typeface="Arial" panose="020B0604020202020204" pitchFamily="34" charset="0"/>
              <a:buChar char="•"/>
            </a:pPr>
            <a:r>
              <a:rPr lang="en-US" sz="2200" dirty="0"/>
              <a:t>Decimal specifications</a:t>
            </a:r>
          </a:p>
        </p:txBody>
      </p:sp>
      <p:sp>
        <p:nvSpPr>
          <p:cNvPr id="5" name="Content Placeholder 4"/>
          <p:cNvSpPr>
            <a:spLocks noGrp="1"/>
          </p:cNvSpPr>
          <p:nvPr>
            <p:ph sz="half" idx="2"/>
          </p:nvPr>
        </p:nvSpPr>
        <p:spPr>
          <a:xfrm>
            <a:off x="4495800" y="2175159"/>
            <a:ext cx="4191000" cy="4683591"/>
          </a:xfrm>
        </p:spPr>
        <p:txBody>
          <a:bodyPr/>
          <a:lstStyle/>
          <a:p>
            <a:pPr marL="457200" indent="-457200" fontAlgn="auto">
              <a:spcBef>
                <a:spcPct val="20000"/>
              </a:spcBef>
              <a:spcAft>
                <a:spcPts val="0"/>
              </a:spcAft>
              <a:buFont typeface="Arial" panose="020B0604020202020204" pitchFamily="34" charset="0"/>
              <a:buChar char="•"/>
              <a:defRPr/>
            </a:pPr>
            <a:r>
              <a:rPr lang="en-US" sz="2200" dirty="0"/>
              <a:t>Exact descriptions of the data elements (wording of questions, items, records, etc.)</a:t>
            </a:r>
            <a:r>
              <a:rPr lang="en-US" sz="2200" dirty="0">
                <a:solidFill>
                  <a:srgbClr val="FF0000"/>
                </a:solidFill>
              </a:rPr>
              <a:t> </a:t>
            </a:r>
          </a:p>
          <a:p>
            <a:pPr marL="457200" indent="-457200" fontAlgn="auto">
              <a:lnSpc>
                <a:spcPct val="150000"/>
              </a:lnSpc>
              <a:spcBef>
                <a:spcPct val="20000"/>
              </a:spcBef>
              <a:spcAft>
                <a:spcPts val="0"/>
              </a:spcAft>
              <a:buFont typeface="Arial" panose="020B0604020202020204" pitchFamily="34" charset="0"/>
              <a:buChar char="•"/>
              <a:defRPr/>
            </a:pPr>
            <a:r>
              <a:rPr lang="en-US" sz="2200" dirty="0"/>
              <a:t>Skip patterns</a:t>
            </a:r>
          </a:p>
          <a:p>
            <a:pPr marL="457200" indent="-457200" fontAlgn="auto">
              <a:spcBef>
                <a:spcPct val="20000"/>
              </a:spcBef>
              <a:spcAft>
                <a:spcPts val="0"/>
              </a:spcAft>
              <a:buFont typeface="Arial" panose="020B0604020202020204" pitchFamily="34" charset="0"/>
              <a:buChar char="•"/>
              <a:defRPr/>
            </a:pPr>
            <a:r>
              <a:rPr lang="en-US" sz="2200" dirty="0"/>
              <a:t>Univariate statistics</a:t>
            </a:r>
          </a:p>
          <a:p>
            <a:pPr marL="457200" indent="-457200" fontAlgn="auto">
              <a:spcBef>
                <a:spcPct val="20000"/>
              </a:spcBef>
              <a:spcAft>
                <a:spcPts val="0"/>
              </a:spcAft>
              <a:buFont typeface="Arial" panose="020B0604020202020204" pitchFamily="34" charset="0"/>
              <a:buChar char="•"/>
              <a:defRPr/>
            </a:pPr>
            <a:r>
              <a:rPr lang="en-US" sz="2200" dirty="0"/>
              <a:t>Column locations for fixed-length ASCII data files</a:t>
            </a:r>
          </a:p>
        </p:txBody>
      </p:sp>
      <p:sp>
        <p:nvSpPr>
          <p:cNvPr id="46082" name="Rectangle 2"/>
          <p:cNvSpPr>
            <a:spLocks noGrp="1" noChangeArrowheads="1"/>
          </p:cNvSpPr>
          <p:nvPr>
            <p:ph type="title"/>
          </p:nvPr>
        </p:nvSpPr>
        <p:spPr>
          <a:xfrm>
            <a:off x="305540" y="1579727"/>
            <a:ext cx="8381260" cy="532852"/>
          </a:xfrm>
        </p:spPr>
        <p:txBody>
          <a:bodyPr/>
          <a:lstStyle/>
          <a:p>
            <a:pPr algn="ctr"/>
            <a:r>
              <a:rPr lang="en-US" sz="2400" b="1" dirty="0"/>
              <a:t>Codebooks</a:t>
            </a:r>
          </a:p>
        </p:txBody>
      </p:sp>
    </p:spTree>
    <p:extLst>
      <p:ext uri="{BB962C8B-B14F-4D97-AF65-F5344CB8AC3E}">
        <p14:creationId xmlns:p14="http://schemas.microsoft.com/office/powerpoint/2010/main" val="13685291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Content Placeholder 2"/>
          <p:cNvSpPr>
            <a:spLocks noGrp="1"/>
          </p:cNvSpPr>
          <p:nvPr>
            <p:ph idx="1"/>
          </p:nvPr>
        </p:nvSpPr>
        <p:spPr>
          <a:xfrm>
            <a:off x="380999" y="2207173"/>
            <a:ext cx="8407893" cy="3919306"/>
          </a:xfrm>
        </p:spPr>
        <p:txBody>
          <a:bodyPr>
            <a:normAutofit fontScale="92500" lnSpcReduction="20000"/>
          </a:bodyPr>
          <a:lstStyle/>
          <a:p>
            <a:pPr marL="411480" indent="-457200">
              <a:buFont typeface="Arial" panose="020B0604020202020204" pitchFamily="34" charset="0"/>
              <a:buChar char="•"/>
            </a:pPr>
            <a:r>
              <a:rPr lang="en-US" dirty="0"/>
              <a:t>Syntax used to recode variables</a:t>
            </a:r>
          </a:p>
          <a:p>
            <a:pPr marL="0" indent="0"/>
            <a:r>
              <a:rPr lang="en-US" dirty="0"/>
              <a:t> </a:t>
            </a:r>
          </a:p>
          <a:p>
            <a:pPr marL="411480" indent="-457200">
              <a:buFont typeface="Arial" panose="020B0604020202020204" pitchFamily="34" charset="0"/>
              <a:buChar char="•"/>
            </a:pPr>
            <a:r>
              <a:rPr lang="en-US" dirty="0"/>
              <a:t>Syntax used to compute scales, constructs, and </a:t>
            </a:r>
            <a:r>
              <a:rPr lang="en-US" dirty="0" smtClean="0"/>
              <a:t>new variables</a:t>
            </a:r>
            <a:endParaRPr lang="en-US" dirty="0"/>
          </a:p>
          <a:p>
            <a:pPr marL="0" indent="0"/>
            <a:endParaRPr lang="en-US" dirty="0"/>
          </a:p>
          <a:p>
            <a:pPr marL="411480" indent="-457200">
              <a:buFont typeface="Arial" panose="020B0604020202020204" pitchFamily="34" charset="0"/>
              <a:buChar char="•"/>
            </a:pPr>
            <a:r>
              <a:rPr lang="en-US" dirty="0"/>
              <a:t>Syntax used to </a:t>
            </a:r>
            <a:r>
              <a:rPr lang="en-US" dirty="0">
                <a:solidFill>
                  <a:schemeClr val="tx1"/>
                </a:solidFill>
              </a:rPr>
              <a:t>merge files (if </a:t>
            </a:r>
            <a:r>
              <a:rPr lang="en-US" dirty="0" smtClean="0">
                <a:solidFill>
                  <a:schemeClr val="tx1"/>
                </a:solidFill>
              </a:rPr>
              <a:t>applicable)</a:t>
            </a:r>
            <a:endParaRPr lang="en-US" dirty="0">
              <a:solidFill>
                <a:schemeClr val="tx1"/>
              </a:solidFill>
            </a:endParaRPr>
          </a:p>
          <a:p>
            <a:pPr marL="0" indent="0"/>
            <a:endParaRPr lang="en-US" dirty="0"/>
          </a:p>
          <a:p>
            <a:pPr marL="411480" indent="-457200">
              <a:buFont typeface="Arial" panose="020B0604020202020204" pitchFamily="34" charset="0"/>
              <a:buChar char="•"/>
            </a:pPr>
            <a:r>
              <a:rPr lang="en-US" dirty="0"/>
              <a:t>Syntax used to create weights</a:t>
            </a:r>
          </a:p>
          <a:p>
            <a:pPr marL="411480" indent="-457200">
              <a:buFont typeface="Arial" panose="020B0604020202020204" pitchFamily="34" charset="0"/>
              <a:buChar char="•"/>
            </a:pPr>
            <a:endParaRPr lang="en-US" dirty="0"/>
          </a:p>
          <a:p>
            <a:pPr marL="411480" indent="-457200">
              <a:buFont typeface="Arial" panose="020B0604020202020204" pitchFamily="34" charset="0"/>
              <a:buChar char="•"/>
            </a:pPr>
            <a:r>
              <a:rPr lang="en-US" dirty="0"/>
              <a:t>Coding schemes for qualitative data</a:t>
            </a:r>
          </a:p>
          <a:p>
            <a:pPr marL="0" indent="0"/>
            <a:endParaRPr lang="en-US" dirty="0"/>
          </a:p>
          <a:p>
            <a:pPr marL="411480" indent="-457200">
              <a:buFont typeface="Arial" panose="020B0604020202020204" pitchFamily="34" charset="0"/>
              <a:buChar char="•"/>
            </a:pPr>
            <a:r>
              <a:rPr lang="en-US" dirty="0" smtClean="0">
                <a:solidFill>
                  <a:schemeClr val="tx1"/>
                </a:solidFill>
              </a:rPr>
              <a:t>Analysis syntax </a:t>
            </a:r>
            <a:r>
              <a:rPr lang="en-US" dirty="0">
                <a:solidFill>
                  <a:schemeClr val="tx1"/>
                </a:solidFill>
              </a:rPr>
              <a:t>used to generate descriptive and other statistics in the final report</a:t>
            </a:r>
          </a:p>
          <a:p>
            <a:pPr marL="411480" indent="-457200">
              <a:buFont typeface="Arial" panose="020B0604020202020204" pitchFamily="34" charset="0"/>
              <a:buChar char="•"/>
            </a:pPr>
            <a:endParaRPr lang="en-US" dirty="0">
              <a:solidFill>
                <a:schemeClr val="tx1"/>
              </a:solidFill>
            </a:endParaRPr>
          </a:p>
          <a:p>
            <a:pPr marL="411480" indent="-457200">
              <a:buFont typeface="Arial" panose="020B0604020202020204" pitchFamily="34" charset="0"/>
              <a:buChar char="•"/>
            </a:pPr>
            <a:r>
              <a:rPr lang="en-US" dirty="0">
                <a:solidFill>
                  <a:schemeClr val="tx1"/>
                </a:solidFill>
              </a:rPr>
              <a:t>Feel free to include any annotation within syntax </a:t>
            </a:r>
            <a:r>
              <a:rPr lang="en-US" dirty="0" smtClean="0">
                <a:solidFill>
                  <a:schemeClr val="tx1"/>
                </a:solidFill>
              </a:rPr>
              <a:t>files</a:t>
            </a:r>
            <a:endParaRPr lang="en-US" dirty="0">
              <a:solidFill>
                <a:schemeClr val="tx1"/>
              </a:solidFill>
            </a:endParaRPr>
          </a:p>
          <a:p>
            <a:pPr marL="0" indent="0"/>
            <a:endParaRPr lang="en-US" sz="2800" dirty="0">
              <a:solidFill>
                <a:srgbClr val="FF0000"/>
              </a:solidFill>
            </a:endParaRPr>
          </a:p>
        </p:txBody>
      </p:sp>
      <p:sp>
        <p:nvSpPr>
          <p:cNvPr id="47106" name="Title 1"/>
          <p:cNvSpPr>
            <a:spLocks noGrp="1"/>
          </p:cNvSpPr>
          <p:nvPr>
            <p:ph type="title"/>
          </p:nvPr>
        </p:nvSpPr>
        <p:spPr>
          <a:xfrm>
            <a:off x="380999" y="1647665"/>
            <a:ext cx="8381260" cy="559508"/>
          </a:xfrm>
        </p:spPr>
        <p:txBody>
          <a:bodyPr/>
          <a:lstStyle/>
          <a:p>
            <a:pPr algn="ctr"/>
            <a:r>
              <a:rPr lang="en-US" sz="2400" b="1" dirty="0"/>
              <a:t>Syntax Files </a:t>
            </a:r>
          </a:p>
        </p:txBody>
      </p:sp>
    </p:spTree>
    <p:extLst>
      <p:ext uri="{BB962C8B-B14F-4D97-AF65-F5344CB8AC3E}">
        <p14:creationId xmlns:p14="http://schemas.microsoft.com/office/powerpoint/2010/main" val="42261021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2280746"/>
            <a:ext cx="8381260" cy="4361602"/>
          </a:xfrm>
        </p:spPr>
        <p:txBody>
          <a:bodyPr>
            <a:normAutofit/>
          </a:bodyPr>
          <a:lstStyle/>
          <a:p>
            <a:pPr>
              <a:lnSpc>
                <a:spcPct val="110000"/>
              </a:lnSpc>
            </a:pPr>
            <a:r>
              <a:rPr lang="en-US" sz="2200" dirty="0"/>
              <a:t>Suggested User Guide Elements include:</a:t>
            </a:r>
          </a:p>
          <a:p>
            <a:pPr>
              <a:lnSpc>
                <a:spcPct val="110000"/>
              </a:lnSpc>
            </a:pPr>
            <a:endParaRPr lang="en-US" sz="2200" dirty="0"/>
          </a:p>
          <a:p>
            <a:pPr marL="297180" indent="-342900">
              <a:lnSpc>
                <a:spcPct val="110000"/>
              </a:lnSpc>
              <a:buFont typeface="Arial" panose="020B0604020202020204" pitchFamily="34" charset="0"/>
              <a:buChar char="•"/>
            </a:pPr>
            <a:r>
              <a:rPr lang="en-US" sz="2200" dirty="0"/>
              <a:t>An inventory of data and documentation files</a:t>
            </a:r>
          </a:p>
          <a:p>
            <a:pPr marL="297180" indent="-342900">
              <a:lnSpc>
                <a:spcPct val="110000"/>
              </a:lnSpc>
              <a:buFont typeface="Arial" panose="020B0604020202020204" pitchFamily="34" charset="0"/>
              <a:buChar char="•"/>
            </a:pPr>
            <a:r>
              <a:rPr lang="en-US" sz="2200" dirty="0"/>
              <a:t>Imputation procedures</a:t>
            </a:r>
          </a:p>
          <a:p>
            <a:pPr marL="297180" indent="-342900">
              <a:lnSpc>
                <a:spcPct val="110000"/>
              </a:lnSpc>
              <a:buFont typeface="Arial" panose="020B0604020202020204" pitchFamily="34" charset="0"/>
              <a:buChar char="•"/>
            </a:pPr>
            <a:r>
              <a:rPr lang="en-US" sz="2200" dirty="0"/>
              <a:t>Coder manual to describe naming conventions, skip patterns, missing data, etc.</a:t>
            </a:r>
          </a:p>
          <a:p>
            <a:pPr marL="297180" indent="-342900">
              <a:lnSpc>
                <a:spcPct val="110000"/>
              </a:lnSpc>
              <a:buFont typeface="Arial" panose="020B0604020202020204" pitchFamily="34" charset="0"/>
              <a:buChar char="•"/>
            </a:pPr>
            <a:r>
              <a:rPr lang="en-US" sz="2200" dirty="0"/>
              <a:t>Information on how to aggregate, merge, and/or subset the data</a:t>
            </a:r>
          </a:p>
          <a:p>
            <a:pPr marL="297180" indent="-342900">
              <a:lnSpc>
                <a:spcPct val="110000"/>
              </a:lnSpc>
              <a:buFont typeface="Arial" panose="020B0604020202020204" pitchFamily="34" charset="0"/>
              <a:buChar char="•"/>
            </a:pPr>
            <a:r>
              <a:rPr lang="en-US" sz="2200" dirty="0"/>
              <a:t>Errata identifying known mistakes</a:t>
            </a:r>
          </a:p>
          <a:p>
            <a:pPr marL="297180" indent="-342900">
              <a:lnSpc>
                <a:spcPct val="110000"/>
              </a:lnSpc>
              <a:buFont typeface="Arial" panose="020B0604020202020204" pitchFamily="34" charset="0"/>
              <a:buChar char="•"/>
            </a:pPr>
            <a:r>
              <a:rPr lang="en-US" sz="2200" dirty="0"/>
              <a:t>FAQs</a:t>
            </a:r>
          </a:p>
        </p:txBody>
      </p:sp>
      <p:sp>
        <p:nvSpPr>
          <p:cNvPr id="3" name="Title 2"/>
          <p:cNvSpPr>
            <a:spLocks noGrp="1"/>
          </p:cNvSpPr>
          <p:nvPr>
            <p:ph type="title"/>
          </p:nvPr>
        </p:nvSpPr>
        <p:spPr/>
        <p:txBody>
          <a:bodyPr/>
          <a:lstStyle/>
          <a:p>
            <a:endParaRPr lang="en-US"/>
          </a:p>
        </p:txBody>
      </p:sp>
      <p:sp>
        <p:nvSpPr>
          <p:cNvPr id="4" name="Title 1"/>
          <p:cNvSpPr txBox="1">
            <a:spLocks/>
          </p:cNvSpPr>
          <p:nvPr/>
        </p:nvSpPr>
        <p:spPr>
          <a:xfrm>
            <a:off x="380999" y="1647665"/>
            <a:ext cx="8381260" cy="559508"/>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pPr algn="ctr"/>
            <a:r>
              <a:rPr lang="en-US" sz="2400" b="1" dirty="0"/>
              <a:t>User Guide </a:t>
            </a:r>
            <a:r>
              <a:rPr lang="en-US" sz="2400" dirty="0"/>
              <a:t>(Recommended)</a:t>
            </a:r>
          </a:p>
        </p:txBody>
      </p:sp>
    </p:spTree>
    <p:extLst>
      <p:ext uri="{BB962C8B-B14F-4D97-AF65-F5344CB8AC3E}">
        <p14:creationId xmlns:p14="http://schemas.microsoft.com/office/powerpoint/2010/main" val="6354129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2"/>
          </p:nvPr>
        </p:nvSpPr>
        <p:spPr>
          <a:xfrm>
            <a:off x="740229" y="2407514"/>
            <a:ext cx="8155172" cy="3687763"/>
          </a:xfrm>
        </p:spPr>
        <p:txBody>
          <a:bodyPr>
            <a:normAutofit/>
          </a:bodyPr>
          <a:lstStyle/>
          <a:p>
            <a:pPr marL="282575" indent="-282575" fontAlgn="auto">
              <a:lnSpc>
                <a:spcPct val="150000"/>
              </a:lnSpc>
              <a:spcBef>
                <a:spcPct val="20000"/>
              </a:spcBef>
              <a:spcAft>
                <a:spcPts val="0"/>
              </a:spcAft>
              <a:buFont typeface="Arial" panose="020B0604020202020204" pitchFamily="34" charset="0"/>
              <a:buChar char="•"/>
              <a:defRPr/>
            </a:pPr>
            <a:r>
              <a:rPr lang="en-US" sz="2200" dirty="0">
                <a:solidFill>
                  <a:schemeClr val="tx1"/>
                </a:solidFill>
              </a:rPr>
              <a:t>IRB documentation</a:t>
            </a:r>
          </a:p>
          <a:p>
            <a:pPr marL="282575" indent="-282575" fontAlgn="auto">
              <a:lnSpc>
                <a:spcPct val="150000"/>
              </a:lnSpc>
              <a:spcBef>
                <a:spcPct val="20000"/>
              </a:spcBef>
              <a:spcAft>
                <a:spcPts val="0"/>
              </a:spcAft>
              <a:buFont typeface="Arial" panose="020B0604020202020204" pitchFamily="34" charset="0"/>
              <a:buChar char="•"/>
              <a:defRPr/>
            </a:pPr>
            <a:r>
              <a:rPr lang="en-US" sz="2200" dirty="0">
                <a:solidFill>
                  <a:schemeClr val="tx1"/>
                </a:solidFill>
              </a:rPr>
              <a:t>Consent forms</a:t>
            </a:r>
          </a:p>
          <a:p>
            <a:pPr marL="282575" indent="-282575" fontAlgn="auto">
              <a:lnSpc>
                <a:spcPct val="150000"/>
              </a:lnSpc>
              <a:spcBef>
                <a:spcPct val="20000"/>
              </a:spcBef>
              <a:spcAft>
                <a:spcPts val="0"/>
              </a:spcAft>
              <a:buFont typeface="Arial" panose="020B0604020202020204" pitchFamily="34" charset="0"/>
              <a:buChar char="•"/>
              <a:defRPr/>
            </a:pPr>
            <a:r>
              <a:rPr lang="en-US" sz="2200" dirty="0">
                <a:solidFill>
                  <a:schemeClr val="tx1"/>
                </a:solidFill>
              </a:rPr>
              <a:t>OJJDP privacy certificate</a:t>
            </a:r>
          </a:p>
          <a:p>
            <a:pPr marL="282575" indent="-282575" fontAlgn="auto">
              <a:lnSpc>
                <a:spcPct val="150000"/>
              </a:lnSpc>
              <a:spcBef>
                <a:spcPct val="20000"/>
              </a:spcBef>
              <a:spcAft>
                <a:spcPts val="0"/>
              </a:spcAft>
              <a:buFont typeface="Arial" panose="020B0604020202020204" pitchFamily="34" charset="0"/>
              <a:buChar char="•"/>
              <a:defRPr/>
            </a:pPr>
            <a:r>
              <a:rPr lang="en-US" sz="2200" dirty="0">
                <a:solidFill>
                  <a:schemeClr val="tx1"/>
                </a:solidFill>
              </a:rPr>
              <a:t>OJJDP data archiving plan</a:t>
            </a:r>
          </a:p>
          <a:p>
            <a:pPr marL="282575" indent="-282575">
              <a:lnSpc>
                <a:spcPct val="150000"/>
              </a:lnSpc>
              <a:spcBef>
                <a:spcPct val="20000"/>
              </a:spcBef>
              <a:buFont typeface="Arial" panose="020B0604020202020204" pitchFamily="34" charset="0"/>
              <a:buChar char="•"/>
              <a:defRPr/>
            </a:pPr>
            <a:r>
              <a:rPr lang="en-US" sz="2200" dirty="0"/>
              <a:t>Final report</a:t>
            </a:r>
          </a:p>
          <a:p>
            <a:pPr marL="457200" indent="-457200" fontAlgn="auto">
              <a:spcBef>
                <a:spcPct val="20000"/>
              </a:spcBef>
              <a:spcAft>
                <a:spcPts val="0"/>
              </a:spcAft>
              <a:buFont typeface="Arial" panose="020B0604020202020204" pitchFamily="34" charset="0"/>
              <a:buChar char="•"/>
              <a:defRPr/>
            </a:pPr>
            <a:endParaRPr lang="en-US" sz="2200" dirty="0">
              <a:solidFill>
                <a:schemeClr val="tx1"/>
              </a:solidFill>
            </a:endParaRPr>
          </a:p>
        </p:txBody>
      </p:sp>
      <p:sp>
        <p:nvSpPr>
          <p:cNvPr id="45058" name="Rectangle 4"/>
          <p:cNvSpPr>
            <a:spLocks noGrp="1" noChangeArrowheads="1"/>
          </p:cNvSpPr>
          <p:nvPr>
            <p:ph type="title"/>
          </p:nvPr>
        </p:nvSpPr>
        <p:spPr>
          <a:xfrm>
            <a:off x="361741" y="1884225"/>
            <a:ext cx="8381260" cy="339804"/>
          </a:xfrm>
          <a:noFill/>
        </p:spPr>
        <p:txBody>
          <a:bodyPr/>
          <a:lstStyle/>
          <a:p>
            <a:pPr eaLnBrk="1" hangingPunct="1"/>
            <a:r>
              <a:rPr lang="en-US" sz="2400" b="1" dirty="0"/>
              <a:t>III. Study Documentation </a:t>
            </a:r>
          </a:p>
        </p:txBody>
      </p:sp>
    </p:spTree>
    <p:extLst>
      <p:ext uri="{BB962C8B-B14F-4D97-AF65-F5344CB8AC3E}">
        <p14:creationId xmlns:p14="http://schemas.microsoft.com/office/powerpoint/2010/main" val="36163910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Content Placeholder 10"/>
          <p:cNvSpPr>
            <a:spLocks noGrp="1"/>
          </p:cNvSpPr>
          <p:nvPr>
            <p:ph sz="half" idx="1"/>
          </p:nvPr>
        </p:nvSpPr>
        <p:spPr>
          <a:xfrm>
            <a:off x="685800" y="2286000"/>
            <a:ext cx="7696200" cy="4571999"/>
          </a:xfrm>
        </p:spPr>
        <p:txBody>
          <a:bodyPr>
            <a:normAutofit lnSpcReduction="10000"/>
          </a:bodyPr>
          <a:lstStyle/>
          <a:p>
            <a:pPr marL="457200" indent="-457200">
              <a:lnSpc>
                <a:spcPct val="150000"/>
              </a:lnSpc>
              <a:buFont typeface="Arial" panose="020B0604020202020204" pitchFamily="34" charset="0"/>
              <a:buChar char="•"/>
            </a:pPr>
            <a:r>
              <a:rPr lang="en-US" sz="2200" dirty="0"/>
              <a:t>Data description</a:t>
            </a:r>
          </a:p>
          <a:p>
            <a:pPr marL="457200" indent="-457200">
              <a:lnSpc>
                <a:spcPct val="150000"/>
              </a:lnSpc>
              <a:buFont typeface="Arial" panose="020B0604020202020204" pitchFamily="34" charset="0"/>
              <a:buChar char="•"/>
            </a:pPr>
            <a:r>
              <a:rPr lang="en-US" sz="2200" dirty="0"/>
              <a:t>Format</a:t>
            </a:r>
          </a:p>
          <a:p>
            <a:pPr marL="457200" indent="-457200">
              <a:lnSpc>
                <a:spcPct val="150000"/>
              </a:lnSpc>
              <a:buFont typeface="Arial" panose="020B0604020202020204" pitchFamily="34" charset="0"/>
              <a:buChar char="•"/>
            </a:pPr>
            <a:r>
              <a:rPr lang="en-US" sz="2200" dirty="0"/>
              <a:t>Security</a:t>
            </a:r>
          </a:p>
          <a:p>
            <a:pPr marL="457200" indent="-457200">
              <a:lnSpc>
                <a:spcPct val="150000"/>
              </a:lnSpc>
              <a:buFont typeface="Arial" panose="020B0604020202020204" pitchFamily="34" charset="0"/>
              <a:buChar char="•"/>
            </a:pPr>
            <a:r>
              <a:rPr lang="en-US" sz="2200" dirty="0"/>
              <a:t>Responsibility</a:t>
            </a:r>
          </a:p>
          <a:p>
            <a:pPr marL="457200" indent="-457200">
              <a:lnSpc>
                <a:spcPct val="150000"/>
              </a:lnSpc>
              <a:buFont typeface="Arial" panose="020B0604020202020204" pitchFamily="34" charset="0"/>
              <a:buChar char="•"/>
            </a:pPr>
            <a:r>
              <a:rPr lang="en-US" sz="2200" dirty="0"/>
              <a:t>Access and sharing</a:t>
            </a:r>
          </a:p>
          <a:p>
            <a:pPr marL="457200" indent="-457200">
              <a:lnSpc>
                <a:spcPct val="150000"/>
              </a:lnSpc>
              <a:buFont typeface="Arial" panose="020B0604020202020204" pitchFamily="34" charset="0"/>
              <a:buChar char="•"/>
            </a:pPr>
            <a:r>
              <a:rPr lang="en-US" sz="2200" dirty="0"/>
              <a:t>Ethics and privacy</a:t>
            </a:r>
          </a:p>
          <a:p>
            <a:pPr marL="457200" indent="-457200">
              <a:lnSpc>
                <a:spcPct val="150000"/>
              </a:lnSpc>
              <a:buFont typeface="Arial" panose="020B0604020202020204" pitchFamily="34" charset="0"/>
              <a:buChar char="•"/>
            </a:pPr>
            <a:r>
              <a:rPr lang="en-US" sz="2200" dirty="0"/>
              <a:t>Intellectual property</a:t>
            </a:r>
          </a:p>
          <a:p>
            <a:pPr marL="457200" indent="-457200">
              <a:lnSpc>
                <a:spcPct val="150000"/>
              </a:lnSpc>
              <a:buFont typeface="Arial" panose="020B0604020202020204" pitchFamily="34" charset="0"/>
              <a:buChar char="•"/>
            </a:pPr>
            <a:r>
              <a:rPr lang="en-US" sz="2200" dirty="0"/>
              <a:t>Identify dataset(s) and variables used</a:t>
            </a:r>
          </a:p>
          <a:p>
            <a:pPr marL="457200" indent="-457200">
              <a:lnSpc>
                <a:spcPct val="150000"/>
              </a:lnSpc>
              <a:buFont typeface="Arial" panose="020B0604020202020204" pitchFamily="34" charset="0"/>
              <a:buChar char="•"/>
            </a:pPr>
            <a:r>
              <a:rPr lang="en-US" sz="2200" dirty="0"/>
              <a:t>Metadata</a:t>
            </a:r>
          </a:p>
          <a:p>
            <a:pPr>
              <a:buFont typeface="Wingdings" pitchFamily="2" charset="2"/>
              <a:buNone/>
            </a:pPr>
            <a:endParaRPr lang="en-US" sz="3200" dirty="0"/>
          </a:p>
        </p:txBody>
      </p:sp>
      <p:sp>
        <p:nvSpPr>
          <p:cNvPr id="17410" name="Title 9"/>
          <p:cNvSpPr>
            <a:spLocks noGrp="1"/>
          </p:cNvSpPr>
          <p:nvPr>
            <p:ph type="title"/>
          </p:nvPr>
        </p:nvSpPr>
        <p:spPr>
          <a:xfrm>
            <a:off x="2971462" y="1790373"/>
            <a:ext cx="3124875" cy="495628"/>
          </a:xfrm>
        </p:spPr>
        <p:txBody>
          <a:bodyPr>
            <a:normAutofit/>
          </a:bodyPr>
          <a:lstStyle/>
          <a:p>
            <a:r>
              <a:rPr lang="en-US" sz="2400" b="1" dirty="0"/>
              <a:t>Data Archiving Plan</a:t>
            </a:r>
          </a:p>
        </p:txBody>
      </p:sp>
    </p:spTree>
    <p:extLst>
      <p:ext uri="{BB962C8B-B14F-4D97-AF65-F5344CB8AC3E}">
        <p14:creationId xmlns:p14="http://schemas.microsoft.com/office/powerpoint/2010/main" val="40210691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609600" y="228600"/>
            <a:ext cx="7696200" cy="914400"/>
          </a:xfrm>
        </p:spPr>
        <p:txBody>
          <a:bodyPr/>
          <a:lstStyle/>
          <a:p>
            <a:pPr eaLnBrk="1" hangingPunct="1"/>
            <a:endParaRPr lang="en-US" altLang="en-US" dirty="0"/>
          </a:p>
        </p:txBody>
      </p:sp>
      <p:sp>
        <p:nvSpPr>
          <p:cNvPr id="43011" name="Rectangle 3"/>
          <p:cNvSpPr>
            <a:spLocks noGrp="1" noChangeArrowheads="1"/>
          </p:cNvSpPr>
          <p:nvPr>
            <p:ph type="body" idx="1"/>
          </p:nvPr>
        </p:nvSpPr>
        <p:spPr>
          <a:xfrm>
            <a:off x="609600" y="1905000"/>
            <a:ext cx="7696200" cy="4735286"/>
          </a:xfrm>
        </p:spPr>
        <p:txBody>
          <a:bodyPr>
            <a:normAutofit fontScale="92500" lnSpcReduction="20000"/>
          </a:bodyPr>
          <a:lstStyle/>
          <a:p>
            <a:pPr marL="0" indent="0">
              <a:lnSpc>
                <a:spcPct val="90000"/>
              </a:lnSpc>
              <a:defRPr/>
            </a:pPr>
            <a:r>
              <a:rPr lang="en-US" sz="2800" b="1" dirty="0"/>
              <a:t>Agenda</a:t>
            </a:r>
          </a:p>
          <a:p>
            <a:pPr marL="0" indent="0">
              <a:lnSpc>
                <a:spcPct val="90000"/>
              </a:lnSpc>
              <a:defRPr/>
            </a:pPr>
            <a:endParaRPr lang="en-US" sz="2600" dirty="0"/>
          </a:p>
          <a:p>
            <a:pPr marL="457200" indent="-457200">
              <a:lnSpc>
                <a:spcPct val="150000"/>
              </a:lnSpc>
              <a:buFont typeface="Arial" panose="020B0604020202020204" pitchFamily="34" charset="0"/>
              <a:buChar char="•"/>
              <a:defRPr/>
            </a:pPr>
            <a:r>
              <a:rPr lang="en-US" sz="2600" dirty="0"/>
              <a:t>Guidance for OJJDP Researchers</a:t>
            </a:r>
          </a:p>
          <a:p>
            <a:pPr marL="457200" indent="-457200">
              <a:lnSpc>
                <a:spcPct val="150000"/>
              </a:lnSpc>
              <a:buFont typeface="Arial" panose="020B0604020202020204" pitchFamily="34" charset="0"/>
              <a:buChar char="•"/>
              <a:defRPr/>
            </a:pPr>
            <a:r>
              <a:rPr lang="en-US" sz="2600" dirty="0"/>
              <a:t>Privacy and Human Subjects</a:t>
            </a:r>
          </a:p>
          <a:p>
            <a:pPr marL="457200" indent="-457200">
              <a:lnSpc>
                <a:spcPct val="150000"/>
              </a:lnSpc>
              <a:buFont typeface="Arial" panose="020B0604020202020204" pitchFamily="34" charset="0"/>
              <a:buChar char="•"/>
              <a:defRPr/>
            </a:pPr>
            <a:r>
              <a:rPr lang="en-US" sz="2600" dirty="0"/>
              <a:t>Archiving Requirements</a:t>
            </a:r>
          </a:p>
          <a:p>
            <a:pPr marL="457200" indent="-457200">
              <a:lnSpc>
                <a:spcPct val="150000"/>
              </a:lnSpc>
              <a:buFont typeface="Arial" panose="020B0604020202020204" pitchFamily="34" charset="0"/>
              <a:buChar char="•"/>
              <a:defRPr/>
            </a:pPr>
            <a:r>
              <a:rPr lang="en-US" sz="2600" dirty="0"/>
              <a:t>Overview of Materials to Deposit</a:t>
            </a:r>
          </a:p>
          <a:p>
            <a:pPr marL="457200" indent="-457200">
              <a:lnSpc>
                <a:spcPct val="150000"/>
              </a:lnSpc>
              <a:buFont typeface="Arial" panose="020B0604020202020204" pitchFamily="34" charset="0"/>
              <a:buChar char="•"/>
              <a:defRPr/>
            </a:pPr>
            <a:r>
              <a:rPr lang="en-US" sz="2600" dirty="0"/>
              <a:t>Preparing Data for Sharing</a:t>
            </a:r>
          </a:p>
          <a:p>
            <a:pPr marL="457200" indent="-457200">
              <a:lnSpc>
                <a:spcPct val="150000"/>
              </a:lnSpc>
              <a:buFont typeface="Arial" panose="020B0604020202020204" pitchFamily="34" charset="0"/>
              <a:buChar char="•"/>
              <a:defRPr/>
            </a:pPr>
            <a:r>
              <a:rPr lang="en-US" sz="2600" dirty="0"/>
              <a:t>Data Deposit Demonstration</a:t>
            </a:r>
          </a:p>
          <a:p>
            <a:pPr marL="457200" indent="-457200">
              <a:lnSpc>
                <a:spcPct val="150000"/>
              </a:lnSpc>
              <a:buFont typeface="Arial" panose="020B0604020202020204" pitchFamily="34" charset="0"/>
              <a:buChar char="•"/>
              <a:defRPr/>
            </a:pPr>
            <a:r>
              <a:rPr lang="en-US" sz="2600" dirty="0"/>
              <a:t>What Happens After the Deposit? NACJD Deposit Review, Curation, and Data Release</a:t>
            </a:r>
            <a:endParaRPr lang="en-US" sz="2400" dirty="0"/>
          </a:p>
          <a:p>
            <a:pPr marL="457200" indent="-457200">
              <a:lnSpc>
                <a:spcPct val="90000"/>
              </a:lnSpc>
              <a:buFont typeface="Wingdings" panose="05000000000000000000" pitchFamily="2" charset="2"/>
              <a:buChar char="§"/>
              <a:defRPr/>
            </a:pPr>
            <a:endParaRPr lang="en-US" sz="2800" dirty="0"/>
          </a:p>
          <a:p>
            <a:pPr marL="457200" indent="-457200">
              <a:lnSpc>
                <a:spcPct val="90000"/>
              </a:lnSpc>
              <a:buFont typeface="Wingdings" panose="05000000000000000000" pitchFamily="2" charset="2"/>
              <a:buChar char="§"/>
              <a:defRPr/>
            </a:pPr>
            <a:endParaRPr lang="en-US" sz="2800" dirty="0"/>
          </a:p>
          <a:p>
            <a:pPr marL="457200" indent="-457200">
              <a:lnSpc>
                <a:spcPct val="90000"/>
              </a:lnSpc>
              <a:buFont typeface="Wingdings" panose="05000000000000000000" pitchFamily="2" charset="2"/>
              <a:buChar char="§"/>
              <a:defRPr/>
            </a:pPr>
            <a:endParaRPr lang="en-US" sz="2800" dirty="0"/>
          </a:p>
          <a:p>
            <a:pPr marL="457200" indent="-457200">
              <a:lnSpc>
                <a:spcPct val="90000"/>
              </a:lnSpc>
              <a:buFont typeface="Wingdings" panose="05000000000000000000" pitchFamily="2" charset="2"/>
              <a:buChar char="§"/>
              <a:defRPr/>
            </a:pPr>
            <a:endParaRPr lang="en-US" sz="2800" dirty="0"/>
          </a:p>
          <a:p>
            <a:pPr marL="0" indent="0" eaLnBrk="1" fontAlgn="auto" hangingPunct="1">
              <a:lnSpc>
                <a:spcPct val="90000"/>
              </a:lnSpc>
              <a:spcAft>
                <a:spcPts val="0"/>
              </a:spcAft>
              <a:buFont typeface="Wingdings"/>
              <a:buChar char=""/>
              <a:defRPr/>
            </a:pPr>
            <a:endParaRPr lang="en-US" sz="2800" dirty="0"/>
          </a:p>
          <a:p>
            <a:pPr marL="0" indent="0" eaLnBrk="1" fontAlgn="auto" hangingPunct="1">
              <a:lnSpc>
                <a:spcPct val="90000"/>
              </a:lnSpc>
              <a:spcAft>
                <a:spcPts val="0"/>
              </a:spcAft>
              <a:buFont typeface="Wingdings"/>
              <a:buChar char=""/>
              <a:defRPr/>
            </a:pPr>
            <a:endParaRPr lang="en-US" sz="2800" dirty="0"/>
          </a:p>
          <a:p>
            <a:pPr marL="0" indent="0" eaLnBrk="1" fontAlgn="auto" hangingPunct="1">
              <a:lnSpc>
                <a:spcPct val="90000"/>
              </a:lnSpc>
              <a:spcAft>
                <a:spcPts val="0"/>
              </a:spcAft>
              <a:buFont typeface="Wingdings"/>
              <a:buChar char=""/>
              <a:defRPr/>
            </a:pPr>
            <a:endParaRPr lang="en-US" sz="2000" dirty="0"/>
          </a:p>
        </p:txBody>
      </p:sp>
    </p:spTree>
    <p:extLst>
      <p:ext uri="{BB962C8B-B14F-4D97-AF65-F5344CB8AC3E}">
        <p14:creationId xmlns:p14="http://schemas.microsoft.com/office/powerpoint/2010/main" val="2981786352"/>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Content Placeholder 2"/>
          <p:cNvSpPr>
            <a:spLocks noGrp="1"/>
          </p:cNvSpPr>
          <p:nvPr>
            <p:ph idx="1"/>
          </p:nvPr>
        </p:nvSpPr>
        <p:spPr>
          <a:xfrm>
            <a:off x="380999" y="2434045"/>
            <a:ext cx="8407893" cy="3844833"/>
          </a:xfrm>
        </p:spPr>
        <p:txBody>
          <a:bodyPr>
            <a:normAutofit/>
          </a:bodyPr>
          <a:lstStyle/>
          <a:p>
            <a:pPr marL="411480" indent="-457200">
              <a:buFont typeface="Arial" panose="020B0604020202020204" pitchFamily="34" charset="0"/>
              <a:buChar char="•"/>
            </a:pPr>
            <a:r>
              <a:rPr lang="en-US" sz="2200" b="1" dirty="0"/>
              <a:t>Citation information </a:t>
            </a:r>
            <a:r>
              <a:rPr lang="en-US" sz="2200" dirty="0"/>
              <a:t>for all publications generated </a:t>
            </a:r>
            <a:r>
              <a:rPr lang="en-US" sz="2200" i="1" dirty="0"/>
              <a:t>using the data</a:t>
            </a:r>
            <a:r>
              <a:rPr lang="en-US" sz="2200" dirty="0"/>
              <a:t> from this project (e.g., journal articles, book chapters, reports, working papers, conference presentations or abstracts, and posters)</a:t>
            </a:r>
          </a:p>
          <a:p>
            <a:pPr marL="411480" indent="-457200">
              <a:buFont typeface="Arial" panose="020B0604020202020204" pitchFamily="34" charset="0"/>
              <a:buChar char="•"/>
            </a:pPr>
            <a:endParaRPr lang="en-US" sz="2200" dirty="0"/>
          </a:p>
          <a:p>
            <a:pPr marL="411480" indent="-457200">
              <a:buFont typeface="Arial" panose="020B0604020202020204" pitchFamily="34" charset="0"/>
              <a:buChar char="•"/>
            </a:pPr>
            <a:r>
              <a:rPr lang="en-US" sz="2200" dirty="0"/>
              <a:t>Include the </a:t>
            </a:r>
            <a:r>
              <a:rPr lang="en-US" sz="2200" b="1" dirty="0"/>
              <a:t>final report </a:t>
            </a:r>
            <a:r>
              <a:rPr lang="en-US" sz="2200" dirty="0">
                <a:solidFill>
                  <a:schemeClr val="tx1"/>
                </a:solidFill>
              </a:rPr>
              <a:t>as one of the publications</a:t>
            </a:r>
          </a:p>
          <a:p>
            <a:pPr marL="0" indent="0"/>
            <a:endParaRPr lang="en-US" sz="2200" i="1" dirty="0"/>
          </a:p>
          <a:p>
            <a:pPr marL="0" indent="0"/>
            <a:r>
              <a:rPr lang="en-US" sz="2200" i="1" dirty="0"/>
              <a:t>NACJD and ICPSR maintain a bibliography of literature linked to the datasets in their collections. The data-related bibliography assists in the (a) discovery and (b) proper secondary use of the data</a:t>
            </a:r>
          </a:p>
        </p:txBody>
      </p:sp>
      <p:sp>
        <p:nvSpPr>
          <p:cNvPr id="36866" name="Title 1"/>
          <p:cNvSpPr>
            <a:spLocks noGrp="1"/>
          </p:cNvSpPr>
          <p:nvPr>
            <p:ph type="title"/>
          </p:nvPr>
        </p:nvSpPr>
        <p:spPr>
          <a:xfrm>
            <a:off x="380999" y="1833750"/>
            <a:ext cx="8381260" cy="600295"/>
          </a:xfrm>
        </p:spPr>
        <p:txBody>
          <a:bodyPr/>
          <a:lstStyle/>
          <a:p>
            <a:r>
              <a:rPr lang="en-US" sz="2400" b="1" dirty="0"/>
              <a:t>IV. Bibliography of Project Publications</a:t>
            </a:r>
          </a:p>
        </p:txBody>
      </p:sp>
    </p:spTree>
    <p:extLst>
      <p:ext uri="{BB962C8B-B14F-4D97-AF65-F5344CB8AC3E}">
        <p14:creationId xmlns:p14="http://schemas.microsoft.com/office/powerpoint/2010/main" val="921685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56781" y="2354318"/>
            <a:ext cx="8229600" cy="1143000"/>
          </a:xfrm>
        </p:spPr>
        <p:txBody>
          <a:bodyPr/>
          <a:lstStyle/>
          <a:p>
            <a:r>
              <a:rPr lang="en-US" sz="3600" b="1" dirty="0"/>
              <a:t>Any questions about requirements?</a:t>
            </a:r>
          </a:p>
        </p:txBody>
      </p:sp>
      <p:sp>
        <p:nvSpPr>
          <p:cNvPr id="3" name="TextBox 2"/>
          <p:cNvSpPr txBox="1"/>
          <p:nvPr/>
        </p:nvSpPr>
        <p:spPr>
          <a:xfrm>
            <a:off x="698519" y="4550979"/>
            <a:ext cx="7746124" cy="1846659"/>
          </a:xfrm>
          <a:prstGeom prst="rect">
            <a:avLst/>
          </a:prstGeom>
          <a:noFill/>
        </p:spPr>
        <p:txBody>
          <a:bodyPr wrap="square" rtlCol="0">
            <a:spAutoFit/>
          </a:bodyPr>
          <a:lstStyle/>
          <a:p>
            <a:pPr algn="ctr"/>
            <a:r>
              <a:rPr lang="en-US" sz="2000" b="1" dirty="0"/>
              <a:t>NACJD staff is ready to assist you with the deposit process</a:t>
            </a:r>
          </a:p>
          <a:p>
            <a:pPr algn="ctr"/>
            <a:endParaRPr lang="en-US" sz="2000" b="1" dirty="0"/>
          </a:p>
          <a:p>
            <a:pPr algn="ctr"/>
            <a:r>
              <a:rPr lang="en-US" sz="2000" b="1" dirty="0"/>
              <a:t>1-800-999-0960</a:t>
            </a:r>
          </a:p>
          <a:p>
            <a:pPr algn="ctr"/>
            <a:endParaRPr lang="en-US" sz="2000" b="1" dirty="0"/>
          </a:p>
          <a:p>
            <a:pPr algn="ctr"/>
            <a:r>
              <a:rPr lang="en-US" sz="2000" b="1" dirty="0"/>
              <a:t>nacjd@icpsr.umich.edu</a:t>
            </a:r>
          </a:p>
          <a:p>
            <a:r>
              <a:rPr lang="en-US" dirty="0"/>
              <a:t> </a:t>
            </a:r>
          </a:p>
        </p:txBody>
      </p:sp>
    </p:spTree>
    <p:extLst>
      <p:ext uri="{BB962C8B-B14F-4D97-AF65-F5344CB8AC3E}">
        <p14:creationId xmlns:p14="http://schemas.microsoft.com/office/powerpoint/2010/main" val="228933124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0404" y="2514223"/>
            <a:ext cx="8577943" cy="4208041"/>
          </a:xfrm>
        </p:spPr>
        <p:txBody>
          <a:bodyPr>
            <a:normAutofit/>
          </a:bodyPr>
          <a:lstStyle/>
          <a:p>
            <a:pPr marL="739775" lvl="1" indent="-339725">
              <a:lnSpc>
                <a:spcPct val="80000"/>
              </a:lnSpc>
              <a:buFont typeface="Arial" panose="020B0604020202020204" pitchFamily="34" charset="0"/>
              <a:buChar char="•"/>
              <a:defRPr/>
            </a:pPr>
            <a:r>
              <a:rPr lang="en-US" sz="2200" dirty="0"/>
              <a:t>Locate the required files: data, codebook, etc. </a:t>
            </a:r>
          </a:p>
          <a:p>
            <a:pPr marL="739775" lvl="1" indent="-339725">
              <a:lnSpc>
                <a:spcPct val="80000"/>
              </a:lnSpc>
              <a:buFont typeface="Arial" panose="020B0604020202020204" pitchFamily="34" charset="0"/>
              <a:buChar char="•"/>
              <a:defRPr/>
            </a:pPr>
            <a:endParaRPr lang="en-US" sz="2200" dirty="0"/>
          </a:p>
          <a:p>
            <a:pPr marL="739775" lvl="3" indent="-339725">
              <a:lnSpc>
                <a:spcPct val="80000"/>
              </a:lnSpc>
              <a:buFont typeface="Arial" panose="020B0604020202020204" pitchFamily="34" charset="0"/>
              <a:buChar char="•"/>
              <a:defRPr/>
            </a:pPr>
            <a:r>
              <a:rPr lang="en-US" sz="2200" dirty="0"/>
              <a:t>Use a checklist to make sure you have everything</a:t>
            </a:r>
          </a:p>
          <a:p>
            <a:pPr marL="739775" lvl="3" indent="-339725">
              <a:lnSpc>
                <a:spcPct val="80000"/>
              </a:lnSpc>
              <a:buFont typeface="Arial" panose="020B0604020202020204" pitchFamily="34" charset="0"/>
              <a:buChar char="•"/>
              <a:defRPr/>
            </a:pPr>
            <a:endParaRPr lang="en-US" sz="2200" dirty="0"/>
          </a:p>
          <a:p>
            <a:pPr marL="739775" lvl="3" indent="-339725">
              <a:lnSpc>
                <a:spcPct val="80000"/>
              </a:lnSpc>
              <a:buFont typeface="Arial" panose="020B0604020202020204" pitchFamily="34" charset="0"/>
              <a:buChar char="•"/>
              <a:defRPr/>
            </a:pPr>
            <a:r>
              <a:rPr lang="en-US" sz="2200" dirty="0"/>
              <a:t>Make sure you have the most recent or authoritative versions of the files</a:t>
            </a:r>
          </a:p>
          <a:p>
            <a:pPr marL="739775" lvl="3" indent="-339725">
              <a:lnSpc>
                <a:spcPct val="80000"/>
              </a:lnSpc>
              <a:defRPr/>
            </a:pPr>
            <a:endParaRPr lang="en-US" sz="2200" dirty="0"/>
          </a:p>
          <a:p>
            <a:pPr marL="739775" lvl="1" indent="-339725">
              <a:lnSpc>
                <a:spcPct val="80000"/>
              </a:lnSpc>
              <a:buFont typeface="Arial" panose="020B0604020202020204" pitchFamily="34" charset="0"/>
              <a:buChar char="•"/>
              <a:defRPr/>
            </a:pPr>
            <a:r>
              <a:rPr lang="en-US" sz="2200" dirty="0"/>
              <a:t>Access the online deposit platform from the NACJD (ICPSR) website</a:t>
            </a:r>
          </a:p>
          <a:p>
            <a:pPr marL="739775" lvl="1" indent="-339725">
              <a:lnSpc>
                <a:spcPct val="80000"/>
              </a:lnSpc>
              <a:defRPr/>
            </a:pPr>
            <a:endParaRPr lang="en-US" sz="2200" dirty="0"/>
          </a:p>
          <a:p>
            <a:pPr marL="739775" lvl="4" indent="-339725">
              <a:lnSpc>
                <a:spcPct val="80000"/>
              </a:lnSpc>
              <a:buFont typeface="Arial" panose="020B0604020202020204" pitchFamily="34" charset="0"/>
              <a:buChar char="•"/>
              <a:defRPr/>
            </a:pPr>
            <a:r>
              <a:rPr lang="en-US" sz="2200" dirty="0"/>
              <a:t>Note that the deposit system allows you to save your work: </a:t>
            </a:r>
            <a:r>
              <a:rPr lang="en-US" sz="2200" b="1" dirty="0"/>
              <a:t>You do not have to complete the deposit in one sitting</a:t>
            </a:r>
          </a:p>
          <a:p>
            <a:pPr marL="804863" lvl="1" indent="-404813">
              <a:lnSpc>
                <a:spcPct val="80000"/>
              </a:lnSpc>
              <a:buFont typeface="Wingdings 2" pitchFamily="18" charset="2"/>
              <a:buNone/>
              <a:defRPr/>
            </a:pPr>
            <a:endParaRPr lang="en-US" sz="2200" dirty="0"/>
          </a:p>
          <a:p>
            <a:pPr>
              <a:defRPr/>
            </a:pPr>
            <a:endParaRPr lang="en-US" sz="2200" dirty="0"/>
          </a:p>
        </p:txBody>
      </p:sp>
      <p:sp>
        <p:nvSpPr>
          <p:cNvPr id="33794" name="Title 1"/>
          <p:cNvSpPr>
            <a:spLocks noGrp="1"/>
          </p:cNvSpPr>
          <p:nvPr>
            <p:ph type="title"/>
          </p:nvPr>
        </p:nvSpPr>
        <p:spPr>
          <a:xfrm>
            <a:off x="1644365" y="1808877"/>
            <a:ext cx="5750022" cy="678320"/>
          </a:xfrm>
        </p:spPr>
        <p:txBody>
          <a:bodyPr/>
          <a:lstStyle/>
          <a:p>
            <a:r>
              <a:rPr lang="en-US" sz="2400" b="1" dirty="0"/>
              <a:t>Before You Start the Deposit Process</a:t>
            </a:r>
          </a:p>
        </p:txBody>
      </p:sp>
    </p:spTree>
    <p:extLst>
      <p:ext uri="{BB962C8B-B14F-4D97-AF65-F5344CB8AC3E}">
        <p14:creationId xmlns:p14="http://schemas.microsoft.com/office/powerpoint/2010/main" val="30245743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Data Deposit Demonstration</a:t>
            </a:r>
            <a:br>
              <a:rPr lang="en-US" dirty="0"/>
            </a:br>
            <a:r>
              <a:rPr lang="en-US" sz="3200" b="1" dirty="0"/>
              <a:t>Justin Noble, ICPSR</a:t>
            </a:r>
          </a:p>
        </p:txBody>
      </p:sp>
    </p:spTree>
    <p:extLst>
      <p:ext uri="{BB962C8B-B14F-4D97-AF65-F5344CB8AC3E}">
        <p14:creationId xmlns:p14="http://schemas.microsoft.com/office/powerpoint/2010/main" val="21888563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88312" y="1845315"/>
            <a:ext cx="8229600" cy="872359"/>
          </a:xfrm>
        </p:spPr>
        <p:txBody>
          <a:bodyPr/>
          <a:lstStyle/>
          <a:p>
            <a:r>
              <a:rPr lang="en-US" sz="2400" b="1" dirty="0">
                <a:latin typeface="+mj-lt"/>
              </a:rPr>
              <a:t>What Happens After the Deposit?</a:t>
            </a:r>
          </a:p>
        </p:txBody>
      </p:sp>
      <p:sp>
        <p:nvSpPr>
          <p:cNvPr id="3" name="TextBox 2"/>
          <p:cNvSpPr txBox="1"/>
          <p:nvPr/>
        </p:nvSpPr>
        <p:spPr>
          <a:xfrm>
            <a:off x="488312" y="2543503"/>
            <a:ext cx="7797286" cy="2123658"/>
          </a:xfrm>
          <a:prstGeom prst="rect">
            <a:avLst/>
          </a:prstGeom>
          <a:noFill/>
        </p:spPr>
        <p:txBody>
          <a:bodyPr wrap="square" rtlCol="0">
            <a:spAutoFit/>
          </a:bodyPr>
          <a:lstStyle/>
          <a:p>
            <a:pPr marL="457200" indent="-457200">
              <a:lnSpc>
                <a:spcPct val="200000"/>
              </a:lnSpc>
              <a:buAutoNum type="arabicPeriod"/>
            </a:pPr>
            <a:r>
              <a:rPr lang="en-US" sz="2200" dirty="0"/>
              <a:t>Initial </a:t>
            </a:r>
            <a:r>
              <a:rPr lang="en-US" sz="2200" dirty="0" smtClean="0"/>
              <a:t>Review</a:t>
            </a:r>
            <a:endParaRPr lang="en-US" sz="2200" dirty="0"/>
          </a:p>
          <a:p>
            <a:pPr marL="457200" indent="-457200">
              <a:buAutoNum type="arabicPeriod"/>
            </a:pPr>
            <a:r>
              <a:rPr lang="en-US" sz="2200" dirty="0"/>
              <a:t>Communication with you and/or your grant manager if </a:t>
            </a:r>
            <a:r>
              <a:rPr lang="en-US" sz="2200" dirty="0" smtClean="0"/>
              <a:t>needed</a:t>
            </a:r>
            <a:endParaRPr lang="en-US" sz="2200" dirty="0"/>
          </a:p>
          <a:p>
            <a:pPr marL="457200" indent="-457200">
              <a:lnSpc>
                <a:spcPct val="200000"/>
              </a:lnSpc>
              <a:buAutoNum type="arabicPeriod"/>
            </a:pPr>
            <a:r>
              <a:rPr lang="en-US" sz="2200" dirty="0"/>
              <a:t>Full Review/Data Curation</a:t>
            </a:r>
          </a:p>
        </p:txBody>
      </p:sp>
    </p:spTree>
    <p:extLst>
      <p:ext uri="{BB962C8B-B14F-4D97-AF65-F5344CB8AC3E}">
        <p14:creationId xmlns:p14="http://schemas.microsoft.com/office/powerpoint/2010/main" val="27954802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41417"/>
            <a:ext cx="8229600" cy="587829"/>
          </a:xfrm>
        </p:spPr>
        <p:txBody>
          <a:bodyPr/>
          <a:lstStyle/>
          <a:p>
            <a:r>
              <a:rPr lang="en-US" sz="2400" b="1" dirty="0">
                <a:solidFill>
                  <a:schemeClr val="tx1"/>
                </a:solidFill>
                <a:latin typeface="+mj-lt"/>
              </a:rPr>
              <a:t>Data Curation Process</a:t>
            </a:r>
          </a:p>
        </p:txBody>
      </p:sp>
      <p:sp>
        <p:nvSpPr>
          <p:cNvPr id="4" name="Text Placeholder 3"/>
          <p:cNvSpPr>
            <a:spLocks noGrp="1"/>
          </p:cNvSpPr>
          <p:nvPr>
            <p:ph type="body" idx="1"/>
          </p:nvPr>
        </p:nvSpPr>
        <p:spPr>
          <a:xfrm>
            <a:off x="457200" y="2246811"/>
            <a:ext cx="7752880" cy="4379211"/>
          </a:xfrm>
        </p:spPr>
        <p:txBody>
          <a:bodyPr/>
          <a:lstStyle/>
          <a:p>
            <a:pPr marL="566738" indent="-363538">
              <a:buFont typeface="Arial" panose="020B0604020202020204" pitchFamily="34" charset="0"/>
              <a:buChar char="•"/>
            </a:pPr>
            <a:r>
              <a:rPr lang="en-US" sz="2200" b="1" dirty="0">
                <a:latin typeface="+mn-lt"/>
              </a:rPr>
              <a:t>Goals </a:t>
            </a:r>
          </a:p>
          <a:p>
            <a:pPr marL="979488" lvl="1" indent="-344488">
              <a:buFont typeface="Arial" panose="020B0604020202020204" pitchFamily="34" charset="0"/>
              <a:buChar char="•"/>
            </a:pPr>
            <a:r>
              <a:rPr lang="en-US" sz="2000" dirty="0">
                <a:solidFill>
                  <a:schemeClr val="tx1"/>
                </a:solidFill>
                <a:latin typeface="+mn-lt"/>
              </a:rPr>
              <a:t>Ensuring quality and confidentiality</a:t>
            </a:r>
          </a:p>
          <a:p>
            <a:pPr marL="979488" lvl="1" indent="-344488">
              <a:buFont typeface="Arial" panose="020B0604020202020204" pitchFamily="34" charset="0"/>
              <a:buChar char="•"/>
            </a:pPr>
            <a:r>
              <a:rPr lang="en-US" sz="2000" dirty="0">
                <a:solidFill>
                  <a:schemeClr val="tx1"/>
                </a:solidFill>
                <a:latin typeface="+mn-lt"/>
              </a:rPr>
              <a:t>Enhancing </a:t>
            </a:r>
            <a:r>
              <a:rPr lang="en-US" sz="2000" dirty="0" smtClean="0">
                <a:solidFill>
                  <a:schemeClr val="tx1"/>
                </a:solidFill>
                <a:latin typeface="+mn-lt"/>
              </a:rPr>
              <a:t>data discovery </a:t>
            </a:r>
            <a:endParaRPr lang="en-US" sz="2000" dirty="0">
              <a:solidFill>
                <a:schemeClr val="tx1"/>
              </a:solidFill>
              <a:latin typeface="+mn-lt"/>
            </a:endParaRPr>
          </a:p>
          <a:p>
            <a:pPr marL="979488" lvl="1" indent="-344488">
              <a:buFont typeface="Arial" panose="020B0604020202020204" pitchFamily="34" charset="0"/>
              <a:buChar char="•"/>
            </a:pPr>
            <a:r>
              <a:rPr lang="en-US" sz="2000" dirty="0">
                <a:latin typeface="+mn-lt"/>
              </a:rPr>
              <a:t>Facilitating secondary analysis</a:t>
            </a:r>
          </a:p>
          <a:p>
            <a:pPr marL="566738" indent="-363538">
              <a:buFont typeface="Arial" panose="020B0604020202020204" pitchFamily="34" charset="0"/>
              <a:buChar char="•"/>
            </a:pPr>
            <a:r>
              <a:rPr lang="en-US" sz="2200" b="1" dirty="0">
                <a:latin typeface="+mn-lt"/>
              </a:rPr>
              <a:t>Main steps </a:t>
            </a:r>
          </a:p>
          <a:p>
            <a:pPr marL="979488" lvl="1" indent="-344488">
              <a:buFont typeface="Arial" panose="020B0604020202020204" pitchFamily="34" charset="0"/>
              <a:buChar char="•"/>
            </a:pPr>
            <a:r>
              <a:rPr lang="en-US" sz="2000" dirty="0">
                <a:latin typeface="+mn-lt"/>
              </a:rPr>
              <a:t>Deposit and disclosure review</a:t>
            </a:r>
          </a:p>
          <a:p>
            <a:pPr marL="979488" lvl="1" indent="-344488">
              <a:buFont typeface="Arial" panose="020B0604020202020204" pitchFamily="34" charset="0"/>
              <a:buChar char="•"/>
            </a:pPr>
            <a:r>
              <a:rPr lang="en-US" sz="2000" dirty="0">
                <a:latin typeface="+mn-lt"/>
              </a:rPr>
              <a:t>Metadata and documentation</a:t>
            </a:r>
          </a:p>
          <a:p>
            <a:pPr marL="979488" lvl="1" indent="-344488">
              <a:buFont typeface="Arial" panose="020B0604020202020204" pitchFamily="34" charset="0"/>
              <a:buChar char="•"/>
            </a:pPr>
            <a:r>
              <a:rPr lang="en-US" sz="2000" dirty="0">
                <a:latin typeface="+mn-lt"/>
              </a:rPr>
              <a:t>Product </a:t>
            </a:r>
            <a:r>
              <a:rPr lang="en-US" sz="2000" dirty="0" smtClean="0">
                <a:solidFill>
                  <a:schemeClr val="tx1"/>
                </a:solidFill>
                <a:latin typeface="+mn-lt"/>
              </a:rPr>
              <a:t>suite: SPSS, Stata, SAS, etc.  </a:t>
            </a:r>
            <a:endParaRPr lang="en-US" sz="2000" dirty="0">
              <a:solidFill>
                <a:schemeClr val="tx1"/>
              </a:solidFill>
              <a:latin typeface="+mn-lt"/>
            </a:endParaRPr>
          </a:p>
          <a:p>
            <a:pPr marL="566738" indent="-363538">
              <a:buFont typeface="Arial" panose="020B0604020202020204" pitchFamily="34" charset="0"/>
              <a:buChar char="•"/>
            </a:pPr>
            <a:r>
              <a:rPr lang="en-US" sz="2200" b="1" dirty="0" smtClean="0">
                <a:latin typeface="+mn-lt"/>
              </a:rPr>
              <a:t>Dissemination</a:t>
            </a:r>
          </a:p>
          <a:p>
            <a:pPr marL="966788" lvl="1" indent="-363538">
              <a:buFont typeface="Arial" panose="020B0604020202020204" pitchFamily="34" charset="0"/>
              <a:buChar char="•"/>
            </a:pPr>
            <a:r>
              <a:rPr lang="en-US" sz="2000" dirty="0" smtClean="0">
                <a:latin typeface="+mn-lt"/>
              </a:rPr>
              <a:t>Your data will be included in a searchable collection of 2,600 NACJD (10,000 ICPSR) datasets  </a:t>
            </a:r>
            <a:endParaRPr lang="en-US" sz="2000" dirty="0">
              <a:latin typeface="+mn-lt"/>
            </a:endParaRPr>
          </a:p>
          <a:p>
            <a:pPr lvl="1"/>
            <a:endParaRPr lang="en-US" dirty="0"/>
          </a:p>
        </p:txBody>
      </p:sp>
    </p:spTree>
    <p:extLst>
      <p:ext uri="{BB962C8B-B14F-4D97-AF65-F5344CB8AC3E}">
        <p14:creationId xmlns:p14="http://schemas.microsoft.com/office/powerpoint/2010/main" val="39214924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1258" y="1828800"/>
            <a:ext cx="8229600" cy="1143000"/>
          </a:xfrm>
        </p:spPr>
        <p:txBody>
          <a:bodyPr/>
          <a:lstStyle/>
          <a:p>
            <a:r>
              <a:rPr lang="en-US" sz="2400" b="1" dirty="0">
                <a:latin typeface="+mj-lt"/>
              </a:rPr>
              <a:t>A Note on Disclosure Assessment and Protection</a:t>
            </a:r>
          </a:p>
        </p:txBody>
      </p:sp>
      <p:sp>
        <p:nvSpPr>
          <p:cNvPr id="3" name="TextBox 2"/>
          <p:cNvSpPr txBox="1"/>
          <p:nvPr/>
        </p:nvSpPr>
        <p:spPr>
          <a:xfrm>
            <a:off x="630953" y="2661557"/>
            <a:ext cx="7750210" cy="3016210"/>
          </a:xfrm>
          <a:prstGeom prst="rect">
            <a:avLst/>
          </a:prstGeom>
          <a:noFill/>
        </p:spPr>
        <p:txBody>
          <a:bodyPr wrap="square" rtlCol="0">
            <a:spAutoFit/>
          </a:bodyPr>
          <a:lstStyle/>
          <a:p>
            <a:r>
              <a:rPr lang="en-US" sz="2200" b="1" dirty="0"/>
              <a:t>Distribution Policy</a:t>
            </a:r>
            <a:r>
              <a:rPr lang="en-US" sz="2200" dirty="0"/>
              <a:t>: NACJD does not publicly release data containing information that might reasonably identify any individuals,  organizations, or agencies who provided information under a promise of confidentiality.</a:t>
            </a:r>
          </a:p>
          <a:p>
            <a:endParaRPr lang="en-US" sz="2200" dirty="0"/>
          </a:p>
          <a:p>
            <a:r>
              <a:rPr lang="en-US" sz="2200" dirty="0"/>
              <a:t>To attain our goal of building data and documentation for greatest access and least risk, we will take steps necessary to prevent disclosure.</a:t>
            </a:r>
          </a:p>
          <a:p>
            <a:endParaRPr lang="en-US" dirty="0"/>
          </a:p>
        </p:txBody>
      </p:sp>
    </p:spTree>
    <p:extLst>
      <p:ext uri="{BB962C8B-B14F-4D97-AF65-F5344CB8AC3E}">
        <p14:creationId xmlns:p14="http://schemas.microsoft.com/office/powerpoint/2010/main" val="14545638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3"/>
          <p:cNvSpPr>
            <a:spLocks noGrp="1" noChangeArrowheads="1"/>
          </p:cNvSpPr>
          <p:nvPr>
            <p:ph idx="1"/>
          </p:nvPr>
        </p:nvSpPr>
        <p:spPr>
          <a:xfrm>
            <a:off x="685800" y="2388324"/>
            <a:ext cx="7696200" cy="3763963"/>
          </a:xfrm>
        </p:spPr>
        <p:txBody>
          <a:bodyPr>
            <a:normAutofit/>
          </a:bodyPr>
          <a:lstStyle/>
          <a:p>
            <a:pPr marL="347663" indent="-347663">
              <a:lnSpc>
                <a:spcPct val="150000"/>
              </a:lnSpc>
              <a:buFont typeface="Arial" panose="020B0604020202020204" pitchFamily="34" charset="0"/>
              <a:buChar char="•"/>
            </a:pPr>
            <a:r>
              <a:rPr lang="en-US" sz="2200" dirty="0">
                <a:latin typeface="+mn-lt"/>
              </a:rPr>
              <a:t>Public </a:t>
            </a:r>
            <a:r>
              <a:rPr lang="en-US" sz="2200" dirty="0" smtClean="0">
                <a:latin typeface="+mn-lt"/>
              </a:rPr>
              <a:t>download </a:t>
            </a:r>
            <a:endParaRPr lang="en-US" sz="2200" dirty="0">
              <a:solidFill>
                <a:srgbClr val="FF0000"/>
              </a:solidFill>
              <a:latin typeface="+mn-lt"/>
            </a:endParaRPr>
          </a:p>
          <a:p>
            <a:pPr marL="347663" indent="-347663">
              <a:lnSpc>
                <a:spcPct val="150000"/>
              </a:lnSpc>
              <a:buFont typeface="Arial" panose="020B0604020202020204" pitchFamily="34" charset="0"/>
              <a:buChar char="•"/>
            </a:pPr>
            <a:r>
              <a:rPr lang="en-US" sz="2200" dirty="0" smtClean="0">
                <a:latin typeface="+mn-lt"/>
              </a:rPr>
              <a:t>Restricted </a:t>
            </a:r>
            <a:endParaRPr lang="en-US" sz="2200" dirty="0">
              <a:solidFill>
                <a:srgbClr val="FF0000"/>
              </a:solidFill>
              <a:latin typeface="+mn-lt"/>
            </a:endParaRPr>
          </a:p>
          <a:p>
            <a:pPr marL="1023938" indent="-284163">
              <a:lnSpc>
                <a:spcPct val="150000"/>
              </a:lnSpc>
              <a:buFont typeface="Arial" panose="020B0604020202020204" pitchFamily="34" charset="0"/>
              <a:buChar char="•"/>
            </a:pPr>
            <a:r>
              <a:rPr lang="en-US" sz="2200" dirty="0">
                <a:latin typeface="+mn-lt"/>
              </a:rPr>
              <a:t>Secure download</a:t>
            </a:r>
          </a:p>
          <a:p>
            <a:pPr marL="1023938" indent="-284163">
              <a:lnSpc>
                <a:spcPct val="150000"/>
              </a:lnSpc>
              <a:buFont typeface="Arial" panose="020B0604020202020204" pitchFamily="34" charset="0"/>
              <a:buChar char="•"/>
            </a:pPr>
            <a:r>
              <a:rPr lang="en-US" sz="2200" dirty="0">
                <a:latin typeface="+mn-lt"/>
              </a:rPr>
              <a:t>Virtual Data Enclave (VDE)</a:t>
            </a:r>
          </a:p>
          <a:p>
            <a:pPr marL="1023938" indent="-284163">
              <a:lnSpc>
                <a:spcPct val="150000"/>
              </a:lnSpc>
              <a:buFont typeface="Arial" panose="020B0604020202020204" pitchFamily="34" charset="0"/>
              <a:buChar char="•"/>
            </a:pPr>
            <a:r>
              <a:rPr lang="en-US" sz="2200" dirty="0">
                <a:latin typeface="+mn-lt"/>
              </a:rPr>
              <a:t>Physical Data Enclave (PDE)</a:t>
            </a:r>
          </a:p>
          <a:p>
            <a:pPr marL="347663" indent="-347663">
              <a:lnSpc>
                <a:spcPct val="150000"/>
              </a:lnSpc>
              <a:buFont typeface="Arial" panose="020B0604020202020204" pitchFamily="34" charset="0"/>
              <a:buChar char="•"/>
            </a:pPr>
            <a:r>
              <a:rPr lang="en-US" sz="2200" dirty="0">
                <a:latin typeface="+mn-lt"/>
              </a:rPr>
              <a:t>Online </a:t>
            </a:r>
            <a:r>
              <a:rPr lang="en-US" sz="2200" dirty="0" smtClean="0">
                <a:latin typeface="+mn-lt"/>
              </a:rPr>
              <a:t>Analysis </a:t>
            </a:r>
            <a:endParaRPr lang="en-US" sz="1800" dirty="0">
              <a:latin typeface="+mn-lt"/>
            </a:endParaRPr>
          </a:p>
          <a:p>
            <a:pPr marL="1023938" indent="-284163">
              <a:lnSpc>
                <a:spcPct val="150000"/>
              </a:lnSpc>
              <a:buFont typeface="Arial" panose="020B0604020202020204" pitchFamily="34" charset="0"/>
              <a:buChar char="•"/>
            </a:pPr>
            <a:r>
              <a:rPr lang="en-US" sz="2200" dirty="0">
                <a:latin typeface="+mn-lt"/>
              </a:rPr>
              <a:t>Public or restricted</a:t>
            </a:r>
          </a:p>
        </p:txBody>
      </p:sp>
      <p:sp>
        <p:nvSpPr>
          <p:cNvPr id="55298" name="Rectangle 2"/>
          <p:cNvSpPr>
            <a:spLocks noGrp="1" noChangeArrowheads="1"/>
          </p:cNvSpPr>
          <p:nvPr>
            <p:ph type="title"/>
          </p:nvPr>
        </p:nvSpPr>
        <p:spPr>
          <a:xfrm>
            <a:off x="685800" y="1765662"/>
            <a:ext cx="7696200" cy="470262"/>
          </a:xfrm>
        </p:spPr>
        <p:txBody>
          <a:bodyPr/>
          <a:lstStyle/>
          <a:p>
            <a:pPr algn="ctr"/>
            <a:r>
              <a:rPr lang="en-US" sz="2400" b="1" dirty="0"/>
              <a:t>Data </a:t>
            </a:r>
            <a:r>
              <a:rPr lang="en-US" sz="2400" b="1" dirty="0" smtClean="0"/>
              <a:t>Dissemination </a:t>
            </a:r>
            <a:r>
              <a:rPr lang="en-US" sz="2400" b="1" dirty="0"/>
              <a:t>Modes</a:t>
            </a:r>
          </a:p>
        </p:txBody>
      </p:sp>
    </p:spTree>
    <p:extLst>
      <p:ext uri="{BB962C8B-B14F-4D97-AF65-F5344CB8AC3E}">
        <p14:creationId xmlns:p14="http://schemas.microsoft.com/office/powerpoint/2010/main" val="36320467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73123" y="2538664"/>
            <a:ext cx="2417499" cy="3116179"/>
          </a:xfrm>
        </p:spPr>
      </p:pic>
      <p:sp>
        <p:nvSpPr>
          <p:cNvPr id="5" name="Title 4"/>
          <p:cNvSpPr>
            <a:spLocks noGrp="1"/>
          </p:cNvSpPr>
          <p:nvPr>
            <p:ph type="title"/>
          </p:nvPr>
        </p:nvSpPr>
        <p:spPr>
          <a:xfrm>
            <a:off x="2904686" y="2441482"/>
            <a:ext cx="6143061" cy="3851034"/>
          </a:xfrm>
        </p:spPr>
        <p:txBody>
          <a:bodyPr/>
          <a:lstStyle/>
          <a:p>
            <a:r>
              <a:rPr lang="en-US" sz="1800" dirty="0"/>
              <a:t>1. Guide to Social Science Data Preparation and Archiving: </a:t>
            </a:r>
            <a:r>
              <a:rPr lang="en-US" sz="1800" dirty="0" smtClean="0">
                <a:hlinkClick r:id="rId4"/>
              </a:rPr>
              <a:t>www.icpsr.umich.edu/icpsrweb/content/deposit/guide</a:t>
            </a:r>
            <a:r>
              <a:rPr lang="en-US" sz="1800" dirty="0"/>
              <a:t/>
            </a:r>
            <a:br>
              <a:rPr lang="en-US" sz="1800" dirty="0"/>
            </a:br>
            <a:r>
              <a:rPr lang="en-US" sz="1800" dirty="0"/>
              <a:t/>
            </a:r>
            <a:br>
              <a:rPr lang="en-US" sz="1800" dirty="0"/>
            </a:br>
            <a:r>
              <a:rPr lang="en-US" sz="1800" dirty="0"/>
              <a:t>2. Creating a Data Archiving Plan: </a:t>
            </a:r>
            <a:r>
              <a:rPr lang="en-US" sz="1800" dirty="0" smtClean="0">
                <a:hlinkClick r:id="rId5"/>
              </a:rPr>
              <a:t>www.icpsr.umich.edu/icpsrweb/content/deposit/guide/chapter1.html</a:t>
            </a:r>
            <a:r>
              <a:rPr lang="en-US" sz="1800" dirty="0"/>
              <a:t/>
            </a:r>
            <a:br>
              <a:rPr lang="en-US" sz="1800" dirty="0"/>
            </a:br>
            <a:r>
              <a:rPr lang="en-US" sz="1800" dirty="0"/>
              <a:t/>
            </a:r>
            <a:br>
              <a:rPr lang="en-US" sz="1800" dirty="0"/>
            </a:br>
            <a:r>
              <a:rPr lang="en-US" sz="1800" dirty="0"/>
              <a:t>3. Guidelines for Depositing Quantitative Data at </a:t>
            </a:r>
            <a:r>
              <a:rPr lang="en-US" sz="1800" dirty="0" smtClean="0"/>
              <a:t>ICPSR: </a:t>
            </a:r>
            <a:r>
              <a:rPr lang="en-US" sz="1800" dirty="0" smtClean="0">
                <a:hlinkClick r:id="rId6"/>
              </a:rPr>
              <a:t>www.icpsr.umich.edu/files/NACJD/pdf/quantitative-data-ojjdp.pdf</a:t>
            </a:r>
            <a:r>
              <a:rPr lang="en-US" sz="1800" dirty="0" smtClean="0"/>
              <a:t/>
            </a:r>
            <a:br>
              <a:rPr lang="en-US" sz="1800" dirty="0" smtClean="0"/>
            </a:br>
            <a:r>
              <a:rPr lang="en-US" sz="1800" dirty="0"/>
              <a:t/>
            </a:r>
            <a:br>
              <a:rPr lang="en-US" sz="1800" dirty="0"/>
            </a:br>
            <a:r>
              <a:rPr lang="en-US" sz="1800" dirty="0" smtClean="0"/>
              <a:t>4. Example Study Home Page with </a:t>
            </a:r>
            <a:r>
              <a:rPr lang="en-US" sz="1800" dirty="0"/>
              <a:t>User Guide: </a:t>
            </a:r>
            <a:r>
              <a:rPr lang="en-US" sz="1800" dirty="0" smtClean="0">
                <a:hlinkClick r:id="rId7"/>
              </a:rPr>
              <a:t>www.icpsr.umich.edu/icpsrweb/NACJD/studies/34931?q=34931</a:t>
            </a:r>
            <a:r>
              <a:rPr lang="en-US" sz="1800" dirty="0" smtClean="0"/>
              <a:t> </a:t>
            </a:r>
            <a:r>
              <a:rPr lang="en-US" sz="2000" dirty="0"/>
              <a:t/>
            </a:r>
            <a:br>
              <a:rPr lang="en-US" sz="2000" dirty="0"/>
            </a:br>
            <a:endParaRPr lang="en-US" sz="2000" dirty="0"/>
          </a:p>
        </p:txBody>
      </p:sp>
      <p:sp>
        <p:nvSpPr>
          <p:cNvPr id="3" name="TextBox 2"/>
          <p:cNvSpPr txBox="1"/>
          <p:nvPr/>
        </p:nvSpPr>
        <p:spPr>
          <a:xfrm>
            <a:off x="3395035" y="1642933"/>
            <a:ext cx="2887329" cy="461665"/>
          </a:xfrm>
          <a:prstGeom prst="rect">
            <a:avLst/>
          </a:prstGeom>
          <a:noFill/>
        </p:spPr>
        <p:txBody>
          <a:bodyPr wrap="none" rtlCol="0">
            <a:spAutoFit/>
          </a:bodyPr>
          <a:lstStyle/>
          <a:p>
            <a:r>
              <a:rPr lang="en-US" sz="2400" b="1" dirty="0"/>
              <a:t>Helpful Resources</a:t>
            </a:r>
          </a:p>
        </p:txBody>
      </p:sp>
    </p:spTree>
    <p:extLst>
      <p:ext uri="{BB962C8B-B14F-4D97-AF65-F5344CB8AC3E}">
        <p14:creationId xmlns:p14="http://schemas.microsoft.com/office/powerpoint/2010/main" val="350101615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6781" y="2133600"/>
            <a:ext cx="8229600" cy="3962400"/>
          </a:xfrm>
        </p:spPr>
        <p:txBody>
          <a:bodyPr/>
          <a:lstStyle/>
          <a:p>
            <a:r>
              <a:rPr lang="en-US" b="1" dirty="0"/>
              <a:t>Thank You!</a:t>
            </a:r>
            <a:br>
              <a:rPr lang="en-US" b="1" dirty="0"/>
            </a:br>
            <a:r>
              <a:rPr lang="en-US" dirty="0"/>
              <a:t/>
            </a:r>
            <a:br>
              <a:rPr lang="en-US" dirty="0"/>
            </a:br>
            <a:r>
              <a:rPr lang="en-US" sz="3600" dirty="0"/>
              <a:t>Questions?</a:t>
            </a:r>
            <a:r>
              <a:rPr lang="en-US" dirty="0"/>
              <a:t/>
            </a:r>
            <a:br>
              <a:rPr lang="en-US" dirty="0"/>
            </a:br>
            <a:r>
              <a:rPr lang="en-US" dirty="0"/>
              <a:t/>
            </a:r>
            <a:br>
              <a:rPr lang="en-US" dirty="0"/>
            </a:br>
            <a:r>
              <a:rPr lang="en-US" sz="2000" b="1" dirty="0">
                <a:solidFill>
                  <a:schemeClr val="bg2"/>
                </a:solidFill>
              </a:rPr>
              <a:t>NACJD</a:t>
            </a:r>
            <a:br>
              <a:rPr lang="en-US" sz="2000" b="1" dirty="0">
                <a:solidFill>
                  <a:schemeClr val="bg2"/>
                </a:solidFill>
              </a:rPr>
            </a:br>
            <a:r>
              <a:rPr lang="en-US" sz="2000" b="1" dirty="0">
                <a:solidFill>
                  <a:schemeClr val="bg2"/>
                </a:solidFill>
              </a:rPr>
              <a:t>1-800-999-0960</a:t>
            </a:r>
            <a:br>
              <a:rPr lang="en-US" sz="2000" b="1" dirty="0">
                <a:solidFill>
                  <a:schemeClr val="bg2"/>
                </a:solidFill>
              </a:rPr>
            </a:br>
            <a:r>
              <a:rPr lang="en-US" sz="2000" b="1" dirty="0">
                <a:solidFill>
                  <a:schemeClr val="bg2"/>
                </a:solidFill>
              </a:rPr>
              <a:t>nacjd@icpsr.umich.edu</a:t>
            </a:r>
            <a:r>
              <a:rPr lang="en-US" b="1" dirty="0"/>
              <a:t/>
            </a:r>
            <a:br>
              <a:rPr lang="en-US" b="1" dirty="0"/>
            </a:br>
            <a:r>
              <a:rPr lang="en-US" dirty="0"/>
              <a:t/>
            </a:r>
            <a:br>
              <a:rPr lang="en-US" dirty="0"/>
            </a:br>
            <a:r>
              <a:rPr lang="en-US" dirty="0"/>
              <a:t> </a:t>
            </a:r>
            <a:br>
              <a:rPr lang="en-US" dirty="0"/>
            </a:br>
            <a:r>
              <a:rPr lang="en-US" dirty="0"/>
              <a:t/>
            </a:r>
            <a:br>
              <a:rPr lang="en-US" dirty="0"/>
            </a:br>
            <a:r>
              <a:rPr lang="en-US" dirty="0"/>
              <a:t/>
            </a:r>
            <a:br>
              <a:rPr lang="en-US" dirty="0"/>
            </a:br>
            <a:endParaRPr lang="en-US" dirty="0"/>
          </a:p>
        </p:txBody>
      </p:sp>
    </p:spTree>
    <p:extLst>
      <p:ext uri="{BB962C8B-B14F-4D97-AF65-F5344CB8AC3E}">
        <p14:creationId xmlns:p14="http://schemas.microsoft.com/office/powerpoint/2010/main" val="23548767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1"/>
            <a:ext cx="8381261" cy="4639688"/>
          </a:xfrm>
        </p:spPr>
        <p:txBody>
          <a:bodyPr>
            <a:normAutofit fontScale="92500" lnSpcReduction="20000"/>
          </a:bodyPr>
          <a:lstStyle/>
          <a:p>
            <a:r>
              <a:rPr lang="en-US" dirty="0"/>
              <a:t>Guidance for OJJDP Research Grantees is now available:</a:t>
            </a:r>
          </a:p>
          <a:p>
            <a:endParaRPr lang="en-US" dirty="0"/>
          </a:p>
          <a:p>
            <a:r>
              <a:rPr lang="en-US" u="sng" dirty="0">
                <a:hlinkClick r:id="rId2"/>
              </a:rPr>
              <a:t>https://www.ojjdp.gov/research/research-grantee.html</a:t>
            </a:r>
            <a:r>
              <a:rPr lang="en-US" dirty="0"/>
              <a:t> </a:t>
            </a:r>
          </a:p>
          <a:p>
            <a:pPr>
              <a:lnSpc>
                <a:spcPct val="150000"/>
              </a:lnSpc>
            </a:pPr>
            <a:endParaRPr lang="en-US" sz="2000" dirty="0"/>
          </a:p>
          <a:p>
            <a:pPr>
              <a:lnSpc>
                <a:spcPct val="150000"/>
              </a:lnSpc>
            </a:pPr>
            <a:r>
              <a:rPr lang="en-US" sz="2000" u="sng" dirty="0">
                <a:solidFill>
                  <a:schemeClr val="tx1"/>
                </a:solidFill>
                <a:hlinkClick r:id="rId3"/>
              </a:rPr>
              <a:t>Privacy and Human Subjects Protections</a:t>
            </a:r>
            <a:endParaRPr lang="en-US" sz="2000" u="sng" dirty="0">
              <a:solidFill>
                <a:schemeClr val="tx1"/>
              </a:solidFill>
            </a:endParaRPr>
          </a:p>
          <a:p>
            <a:pPr>
              <a:lnSpc>
                <a:spcPct val="150000"/>
              </a:lnSpc>
            </a:pPr>
            <a:r>
              <a:rPr lang="en-US" sz="2000" u="sng" dirty="0">
                <a:solidFill>
                  <a:schemeClr val="tx1"/>
                </a:solidFill>
                <a:hlinkClick r:id="rId4"/>
              </a:rPr>
              <a:t>Research Independence and Integrity</a:t>
            </a:r>
            <a:endParaRPr lang="en-US" sz="2000" u="sng" dirty="0">
              <a:solidFill>
                <a:schemeClr val="tx1"/>
              </a:solidFill>
            </a:endParaRPr>
          </a:p>
          <a:p>
            <a:pPr>
              <a:lnSpc>
                <a:spcPct val="150000"/>
              </a:lnSpc>
            </a:pPr>
            <a:r>
              <a:rPr lang="en-US" sz="2000" u="sng" dirty="0">
                <a:solidFill>
                  <a:schemeClr val="tx1"/>
                </a:solidFill>
                <a:hlinkClick r:id="rId5"/>
              </a:rPr>
              <a:t>Press Releases and Publications</a:t>
            </a:r>
            <a:endParaRPr lang="en-US" sz="2000" u="sng" dirty="0">
              <a:solidFill>
                <a:schemeClr val="tx1"/>
              </a:solidFill>
            </a:endParaRPr>
          </a:p>
          <a:p>
            <a:pPr>
              <a:lnSpc>
                <a:spcPct val="150000"/>
              </a:lnSpc>
            </a:pPr>
            <a:r>
              <a:rPr lang="en-US" sz="2000" u="sng" dirty="0">
                <a:solidFill>
                  <a:schemeClr val="tx1"/>
                </a:solidFill>
                <a:hlinkClick r:id="rId6"/>
              </a:rPr>
              <a:t>Final Reports For Research Grantees</a:t>
            </a:r>
            <a:endParaRPr lang="en-US" sz="2000" u="sng" dirty="0">
              <a:solidFill>
                <a:schemeClr val="tx1"/>
              </a:solidFill>
            </a:endParaRPr>
          </a:p>
          <a:p>
            <a:pPr>
              <a:lnSpc>
                <a:spcPct val="150000"/>
              </a:lnSpc>
            </a:pPr>
            <a:r>
              <a:rPr lang="en-US" sz="2000" u="sng" dirty="0">
                <a:solidFill>
                  <a:schemeClr val="tx1"/>
                </a:solidFill>
                <a:hlinkClick r:id="rId7"/>
              </a:rPr>
              <a:t>Copyright, Data Rights, and Data Archiving</a:t>
            </a:r>
            <a:endParaRPr lang="en-US" sz="2000" u="sng" dirty="0">
              <a:solidFill>
                <a:schemeClr val="tx1"/>
              </a:solidFill>
            </a:endParaRPr>
          </a:p>
          <a:p>
            <a:pPr>
              <a:lnSpc>
                <a:spcPct val="150000"/>
              </a:lnSpc>
            </a:pPr>
            <a:r>
              <a:rPr lang="en-US" sz="2000" u="sng" dirty="0">
                <a:solidFill>
                  <a:schemeClr val="tx1"/>
                </a:solidFill>
                <a:hlinkClick r:id="rId8"/>
              </a:rPr>
              <a:t>Key Personnel</a:t>
            </a:r>
            <a:endParaRPr lang="en-US" sz="2000" u="sng" dirty="0">
              <a:solidFill>
                <a:schemeClr val="tx1"/>
              </a:solidFill>
            </a:endParaRPr>
          </a:p>
          <a:p>
            <a:pPr>
              <a:lnSpc>
                <a:spcPct val="150000"/>
              </a:lnSpc>
            </a:pPr>
            <a:r>
              <a:rPr lang="en-US" sz="2000" u="sng" dirty="0">
                <a:solidFill>
                  <a:schemeClr val="tx1"/>
                </a:solidFill>
                <a:hlinkClick r:id="rId9"/>
              </a:rPr>
              <a:t>Progress Reporting</a:t>
            </a:r>
            <a:endParaRPr lang="en-US" sz="2000" u="sng" dirty="0">
              <a:solidFill>
                <a:schemeClr val="tx1"/>
              </a:solidFill>
            </a:endParaRPr>
          </a:p>
          <a:p>
            <a:pPr>
              <a:lnSpc>
                <a:spcPct val="150000"/>
              </a:lnSpc>
            </a:pPr>
            <a:r>
              <a:rPr lang="en-US" sz="2000" u="sng" dirty="0">
                <a:solidFill>
                  <a:schemeClr val="tx1"/>
                </a:solidFill>
                <a:hlinkClick r:id="rId10"/>
              </a:rPr>
              <a:t>Budget and Other General Grant Requirements and Resources</a:t>
            </a:r>
            <a:endParaRPr lang="en-US" sz="2000" u="sng" dirty="0">
              <a:solidFill>
                <a:schemeClr val="tx1"/>
              </a:solidFill>
            </a:endParaRPr>
          </a:p>
          <a:p>
            <a:endParaRPr lang="en-US" dirty="0"/>
          </a:p>
          <a:p>
            <a:endParaRPr lang="en-US" dirty="0"/>
          </a:p>
        </p:txBody>
      </p:sp>
      <p:sp>
        <p:nvSpPr>
          <p:cNvPr id="3" name="Title 2"/>
          <p:cNvSpPr>
            <a:spLocks noGrp="1"/>
          </p:cNvSpPr>
          <p:nvPr>
            <p:ph type="title"/>
          </p:nvPr>
        </p:nvSpPr>
        <p:spPr/>
        <p:txBody>
          <a:bodyPr/>
          <a:lstStyle/>
          <a:p>
            <a:endParaRPr lang="en-US" dirty="0"/>
          </a:p>
        </p:txBody>
      </p:sp>
    </p:spTree>
    <p:extLst>
      <p:ext uri="{BB962C8B-B14F-4D97-AF65-F5344CB8AC3E}">
        <p14:creationId xmlns:p14="http://schemas.microsoft.com/office/powerpoint/2010/main" val="129659031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t="7970" b="9587"/>
          <a:stretch/>
        </p:blipFill>
        <p:spPr>
          <a:xfrm>
            <a:off x="1527390" y="0"/>
            <a:ext cx="6427889" cy="6858000"/>
          </a:xfrm>
          <a:prstGeom prst="rect">
            <a:avLst/>
          </a:prstGeom>
        </p:spPr>
      </p:pic>
    </p:spTree>
    <p:extLst>
      <p:ext uri="{BB962C8B-B14F-4D97-AF65-F5344CB8AC3E}">
        <p14:creationId xmlns:p14="http://schemas.microsoft.com/office/powerpoint/2010/main" val="20655847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4400" dirty="0"/>
              <a:t>  </a:t>
            </a:r>
            <a:r>
              <a:rPr lang="en-US" sz="4000" dirty="0"/>
              <a:t>Researchers must address </a:t>
            </a:r>
            <a:r>
              <a:rPr lang="en-US" sz="4000" b="1" dirty="0"/>
              <a:t>privacy and human subjects protection </a:t>
            </a:r>
            <a:r>
              <a:rPr lang="en-US" sz="4000" dirty="0"/>
              <a:t>over the entire </a:t>
            </a:r>
            <a:r>
              <a:rPr lang="en-US" sz="4000" u="sng" dirty="0"/>
              <a:t>research lifecycle</a:t>
            </a:r>
            <a:r>
              <a:rPr lang="en-US" sz="4000" dirty="0"/>
              <a:t> – from planning of the study through data archiving.</a:t>
            </a:r>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14646191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sz="3000" b="1" dirty="0"/>
              <a:t>Privacy Certificate</a:t>
            </a:r>
            <a:r>
              <a:rPr lang="en-US" sz="3000" dirty="0"/>
              <a:t>:</a:t>
            </a:r>
          </a:p>
          <a:p>
            <a:endParaRPr lang="en-US" sz="2800" dirty="0"/>
          </a:p>
          <a:p>
            <a:r>
              <a:rPr lang="en-US" sz="2800" dirty="0"/>
              <a:t>   Department of Justice (DOJ) regulations (28 C.F.R. Part 22) require recipients of OJP funding to submit a Privacy Certificate as a condition of approval of any grant application or contract proposal that contains a </a:t>
            </a:r>
            <a:r>
              <a:rPr lang="en-US" sz="2800" dirty="0">
                <a:hlinkClick r:id="rId3" tooltip="research or statistical component"/>
              </a:rPr>
              <a:t>research or statistical component</a:t>
            </a:r>
            <a:r>
              <a:rPr lang="en-US" sz="2800" dirty="0"/>
              <a:t> under which "information identifiable to a private person" will be collected, analyzed, used, or disclosed.</a:t>
            </a:r>
          </a:p>
          <a:p>
            <a:endParaRPr lang="en-US" sz="2800" dirty="0"/>
          </a:p>
          <a:p>
            <a:r>
              <a:rPr lang="en-US" sz="2800" dirty="0"/>
              <a:t>   Include explicit statement that de-identified data will be archived at NACJD.</a:t>
            </a:r>
          </a:p>
          <a:p>
            <a:endParaRPr lang="en-US" sz="2800" dirty="0"/>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37883656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800" b="1" dirty="0"/>
              <a:t>Human </a:t>
            </a:r>
            <a:r>
              <a:rPr lang="en-US" sz="2800" b="1"/>
              <a:t>Subjects Protection:</a:t>
            </a:r>
            <a:endParaRPr lang="en-US" sz="2800" b="1" dirty="0"/>
          </a:p>
          <a:p>
            <a:endParaRPr lang="en-US" sz="2800" dirty="0"/>
          </a:p>
          <a:p>
            <a:r>
              <a:rPr lang="en-US" sz="2800" dirty="0"/>
              <a:t>   To protect human subjects of federally funded research, DOJ regulations (28 C.F.R. Part 46) requires that an Institutional Review Board (IRB), in accordance with the regulations, review and approve most research involving human subjects that any federal department or agency conducts or supports before an award recipient may expend federal funds for that research.</a:t>
            </a:r>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34754653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sp>
        <p:nvSpPr>
          <p:cNvPr id="4" name="Content Placeholder 1"/>
          <p:cNvSpPr>
            <a:spLocks noGrp="1"/>
          </p:cNvSpPr>
          <p:nvPr>
            <p:ph idx="1"/>
          </p:nvPr>
        </p:nvSpPr>
        <p:spPr/>
        <p:txBody>
          <a:bodyPr>
            <a:normAutofit/>
          </a:bodyPr>
          <a:lstStyle/>
          <a:p>
            <a:r>
              <a:rPr lang="en-US" sz="2800" b="1" dirty="0"/>
              <a:t>Data Release</a:t>
            </a:r>
            <a:endParaRPr lang="en-US" sz="2800" b="1" dirty="0">
              <a:solidFill>
                <a:srgbClr val="FF0000"/>
              </a:solidFill>
            </a:endParaRPr>
          </a:p>
          <a:p>
            <a:endParaRPr lang="en-US" sz="2800" dirty="0"/>
          </a:p>
          <a:p>
            <a:r>
              <a:rPr lang="en-US" sz="2800" dirty="0"/>
              <a:t>  The research grantee will make no guarantee, without prior OJJDP approval, that the data collected, acquired or produced as part of this project will not be transferred or released. </a:t>
            </a:r>
          </a:p>
          <a:p>
            <a:endParaRPr lang="en-US" sz="2800" dirty="0"/>
          </a:p>
          <a:p>
            <a:r>
              <a:rPr lang="en-US" sz="2800" dirty="0"/>
              <a:t>   Such a guarantee would preclude OJJDP from archiving and making available OJJDP-funded data. </a:t>
            </a:r>
          </a:p>
          <a:p>
            <a:endParaRPr lang="en-US" sz="2800" dirty="0"/>
          </a:p>
        </p:txBody>
      </p:sp>
    </p:spTree>
    <p:extLst>
      <p:ext uri="{BB962C8B-B14F-4D97-AF65-F5344CB8AC3E}">
        <p14:creationId xmlns:p14="http://schemas.microsoft.com/office/powerpoint/2010/main" val="192602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800" b="1" dirty="0"/>
              <a:t>Data Archiving Plan and Purpose</a:t>
            </a:r>
            <a:endParaRPr lang="en-US" sz="2800" dirty="0"/>
          </a:p>
          <a:p>
            <a:endParaRPr lang="en-US" sz="2800" dirty="0"/>
          </a:p>
          <a:p>
            <a:r>
              <a:rPr lang="en-US" sz="2800" dirty="0"/>
              <a:t>   A data archiving plan will be due to OJJDP within 6 months of the grant period start date. It will include a specific schedule, tasks, and milestones.</a:t>
            </a:r>
          </a:p>
          <a:p>
            <a:endParaRPr lang="en-US" sz="2800" dirty="0"/>
          </a:p>
          <a:p>
            <a:r>
              <a:rPr lang="en-US" sz="2800" dirty="0"/>
              <a:t>   Data are not only archived for safekeeping but also made accessible for secondary analysis.</a:t>
            </a:r>
          </a:p>
          <a:p>
            <a:endParaRPr lang="en-US" dirty="0"/>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4726990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sz="2800" b="1" dirty="0"/>
              <a:t>Data Archiving Requirement</a:t>
            </a:r>
          </a:p>
          <a:p>
            <a:endParaRPr lang="en-US" sz="2800" b="1" dirty="0"/>
          </a:p>
          <a:p>
            <a:r>
              <a:rPr lang="en-US" sz="2800" dirty="0"/>
              <a:t>   The grantee agrees to deliver a</a:t>
            </a:r>
            <a:r>
              <a:rPr lang="en-US" sz="2800" dirty="0">
                <a:solidFill>
                  <a:schemeClr val="tx1"/>
                </a:solidFill>
              </a:rPr>
              <a:t> public-use </a:t>
            </a:r>
            <a:r>
              <a:rPr lang="en-US" sz="2800" dirty="0"/>
              <a:t>dataset containing all data collected under this project to the National Archive of Criminal Justice Data (NACJD) unless notified in writing by OJJDP that they are exempt from this requirement. </a:t>
            </a:r>
          </a:p>
          <a:p>
            <a:endParaRPr lang="en-US" sz="2800" dirty="0"/>
          </a:p>
          <a:p>
            <a:r>
              <a:rPr lang="en-US" sz="2800" dirty="0"/>
              <a:t>   As of Fiscal Year 2016, all research grantees are to complete this requirement 30 days before the end of the project period.</a:t>
            </a:r>
          </a:p>
          <a:p>
            <a:endParaRPr lang="en-US" dirty="0"/>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4053163797"/>
      </p:ext>
    </p:extLst>
  </p:cSld>
  <p:clrMapOvr>
    <a:masterClrMapping/>
  </p:clrMapOvr>
  <p:timing>
    <p:tnLst>
      <p:par>
        <p:cTn id="1" dur="indefinite" restart="never" nodeType="tmRoot"/>
      </p:par>
    </p:tnLst>
  </p:timing>
</p:sld>
</file>

<file path=ppt/theme/theme1.xml><?xml version="1.0" encoding="utf-8"?>
<a:theme xmlns:a="http://schemas.openxmlformats.org/drawingml/2006/main" name="OJJDP's NTTAC Templat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EDA89007BF56B41A8900B0D30C3FDA5" ma:contentTypeVersion="1" ma:contentTypeDescription="Create a new document." ma:contentTypeScope="" ma:versionID="62d624675f230b6594d619a0b5134781">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E889834CCB72D74D8AFF1282DCCE7C3F" ma:contentTypeVersion="0" ma:contentTypeDescription="Create a new document." ma:contentTypeScope="" ma:versionID="06cba2b728a93404e6f7fbdba0728e7f">
  <xsd:schema xmlns:xsd="http://www.w3.org/2001/XMLSchema" xmlns:xs="http://www.w3.org/2001/XMLSchema" xmlns:p="http://schemas.microsoft.com/office/2006/metadata/properties" xmlns:ns2="48bec08d-da6a-42fa-8c91-118b4519a163" targetNamespace="http://schemas.microsoft.com/office/2006/metadata/properties" ma:root="true" ma:fieldsID="abe76ca03a2db459372b83f0c40f3e38" ns2:_="">
    <xsd:import namespace="48bec08d-da6a-42fa-8c91-118b4519a163"/>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bec08d-da6a-42fa-8c91-118b4519a163"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B3278EF-7BC2-45A8-A181-718139D886F8}"/>
</file>

<file path=customXml/itemProps2.xml><?xml version="1.0" encoding="utf-8"?>
<ds:datastoreItem xmlns:ds="http://schemas.openxmlformats.org/officeDocument/2006/customXml" ds:itemID="{C56B66D6-EA67-436D-B1A8-2C378C05C103}">
  <ds:schemaRefs>
    <ds:schemaRef ds:uri="http://schemas.microsoft.com/sharepoint/v3/contenttype/forms"/>
  </ds:schemaRefs>
</ds:datastoreItem>
</file>

<file path=customXml/itemProps3.xml><?xml version="1.0" encoding="utf-8"?>
<ds:datastoreItem xmlns:ds="http://schemas.openxmlformats.org/officeDocument/2006/customXml" ds:itemID="{42A2EF7A-48FF-4371-B113-161159C15A03}">
  <ds:schemaRefs>
    <ds:schemaRef ds:uri="http://purl.org/dc/elements/1.1/"/>
    <ds:schemaRef ds:uri="http://schemas.microsoft.com/office/2006/metadata/properties"/>
    <ds:schemaRef ds:uri="http://www.w3.org/XML/1998/namespace"/>
    <ds:schemaRef ds:uri="http://schemas.microsoft.com/office/2006/documentManagement/types"/>
    <ds:schemaRef ds:uri="http://purl.org/dc/dcmitype/"/>
    <ds:schemaRef ds:uri="http://purl.org/dc/terms/"/>
    <ds:schemaRef ds:uri="http://schemas.openxmlformats.org/package/2006/metadata/core-properties"/>
    <ds:schemaRef ds:uri="http://schemas.microsoft.com/office/infopath/2007/PartnerControls"/>
    <ds:schemaRef ds:uri="48bec08d-da6a-42fa-8c91-118b4519a163"/>
  </ds:schemaRefs>
</ds:datastoreItem>
</file>

<file path=customXml/itemProps4.xml><?xml version="1.0" encoding="utf-8"?>
<ds:datastoreItem xmlns:ds="http://schemas.openxmlformats.org/officeDocument/2006/customXml" ds:itemID="{C7B4A276-F873-4675-B9FE-5D13107815A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bec08d-da6a-42fa-8c91-118b4519a16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1258</Words>
  <Application>Microsoft Office PowerPoint</Application>
  <PresentationFormat>On-screen Show (4:3)</PresentationFormat>
  <Paragraphs>237</Paragraphs>
  <Slides>30</Slides>
  <Notes>27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Wingdings</vt:lpstr>
      <vt:lpstr>Wingdings 2</vt:lpstr>
      <vt:lpstr>OJJDP's NTTAC Template</vt:lpstr>
      <vt:lpstr>National Archive of Criminal Justice Data: Archiving Orientation for  OJJDP Research Grantees  May 4, 2017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Codebooks</vt:lpstr>
      <vt:lpstr>Syntax Files </vt:lpstr>
      <vt:lpstr>PowerPoint Presentation</vt:lpstr>
      <vt:lpstr>III. Study Documentation </vt:lpstr>
      <vt:lpstr>Data Archiving Plan</vt:lpstr>
      <vt:lpstr>IV. Bibliography of Project Publications</vt:lpstr>
      <vt:lpstr>Any questions about requirements?</vt:lpstr>
      <vt:lpstr>Before You Start the Deposit Process</vt:lpstr>
      <vt:lpstr>Data Deposit Demonstration Justin Noble, ICPSR</vt:lpstr>
      <vt:lpstr>What Happens After the Deposit?</vt:lpstr>
      <vt:lpstr>Data Curation Process</vt:lpstr>
      <vt:lpstr>A Note on Disclosure Assessment and Protection</vt:lpstr>
      <vt:lpstr>Data Dissemination Modes</vt:lpstr>
      <vt:lpstr>1. Guide to Social Science Data Preparation and Archiving: www.icpsr.umich.edu/icpsrweb/content/deposit/guide  2. Creating a Data Archiving Plan: www.icpsr.umich.edu/icpsrweb/content/deposit/guide/chapter1.html  3. Guidelines for Depositing Quantitative Data at ICPSR: www.icpsr.umich.edu/files/NACJD/pdf/quantitative-data-ojjdp.pdf  4. Example Study Home Page with User Guide: www.icpsr.umich.edu/icpsrweb/NACJD/studies/34931?q=34931  </vt:lpstr>
      <vt:lpstr>Thank You!  Questions?  NACJD 1-800-999-0960 nacjd@icpsr.umich.edu      </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modified xsi:type="dcterms:W3CDTF">2017-06-02T19:44:57Z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0x010100CEDA89007BF56B41A8900B0D30C3FDA5</vt:lpwstr>
  </property>
  <property fmtid="{D5CDD505-2E9C-101B-9397-08002B2CF9AE}" pid="3" name="_dlc_DocIdItemGuid">
    <vt:lpwstr>9451edfa-c27c-402a-b06c-55cbd1906292</vt:lpwstr>
  </property>
  <property fmtid="{D5CDD505-2E9C-101B-9397-08002B2CF9AE}" pid="4" name="Semaphore.Score.Field:14d2e7c1-fecf-46a5-a6f1-e4bec55afc85">
    <vt:lpwstr>[{"Id":"55938004-5dcf-5e16-975b-4744c58890fe","Name":"Office of Juvenile Justice and Delinquency Prevention (OJJDP)","Score":69}]</vt:lpwstr>
  </property>
  <property fmtid="{D5CDD505-2E9C-101B-9397-08002B2CF9AE}" pid="5" name="ojpProgramOfficeConsumerTags">
    <vt:lpwstr>155;#ojjdp.gov|46d14862-4c21-483f-a2d0-a38d7f1d39ec</vt:lpwstr>
  </property>
  <property fmtid="{D5CDD505-2E9C-101B-9397-08002B2CF9AE}" pid="6" name="ojpAudienceTags">
    <vt:lpwstr/>
  </property>
  <property fmtid="{D5CDD505-2E9C-101B-9397-08002B2CF9AE}" pid="7" name="ojpProgramOfficeOwnerTags">
    <vt:lpwstr>155;#ojjdp.gov|46d14862-4c21-483f-a2d0-a38d7f1d39ec</vt:lpwstr>
  </property>
  <property fmtid="{D5CDD505-2E9C-101B-9397-08002B2CF9AE}" pid="8" name="ojpRelatedItemTags">
    <vt:lpwstr/>
  </property>
  <property fmtid="{D5CDD505-2E9C-101B-9397-08002B2CF9AE}" pid="9" name="g10c8f45e1894d718f3cd633e3d824bf">
    <vt:lpwstr/>
  </property>
  <property fmtid="{D5CDD505-2E9C-101B-9397-08002B2CF9AE}" pid="10" name="Order">
    <vt:r8>269600</vt:r8>
  </property>
  <property fmtid="{D5CDD505-2E9C-101B-9397-08002B2CF9AE}" pid="11" name="gcab5c567e84418484cfe22b958d1c8c">
    <vt:lpwstr/>
  </property>
  <property fmtid="{D5CDD505-2E9C-101B-9397-08002B2CF9AE}" pid="12" name="xd_ProgID">
    <vt:lpwstr/>
  </property>
  <property fmtid="{D5CDD505-2E9C-101B-9397-08002B2CF9AE}" pid="13" name="d0b919a560f14d85a3d1107c7a569bc6">
    <vt:lpwstr/>
  </property>
  <property fmtid="{D5CDD505-2E9C-101B-9397-08002B2CF9AE}" pid="14" name="hfa6cdb13ee14b79b98fb7270a2c3a48">
    <vt:lpwstr/>
  </property>
  <property fmtid="{D5CDD505-2E9C-101B-9397-08002B2CF9AE}" pid="15" name="p4eff9fc4d244aabb1aad048e84010b4">
    <vt:lpwstr/>
  </property>
  <property fmtid="{D5CDD505-2E9C-101B-9397-08002B2CF9AE}" pid="16" name="ojpTitle">
    <vt:lpwstr/>
  </property>
  <property fmtid="{D5CDD505-2E9C-101B-9397-08002B2CF9AE}" pid="17" name="ojpDescription">
    <vt:lpwstr/>
  </property>
  <property fmtid="{D5CDD505-2E9C-101B-9397-08002B2CF9AE}" pid="18" name="_SourceUrl">
    <vt:lpwstr/>
  </property>
  <property fmtid="{D5CDD505-2E9C-101B-9397-08002B2CF9AE}" pid="19" name="_SharedFileIndex">
    <vt:lpwstr/>
  </property>
  <property fmtid="{D5CDD505-2E9C-101B-9397-08002B2CF9AE}" pid="20" name="n6fd14a8f7984deea400ee1c40891c14">
    <vt:lpwstr/>
  </property>
  <property fmtid="{D5CDD505-2E9C-101B-9397-08002B2CF9AE}" pid="21" name="efe5300ae134404eb7e9680c71b47c58">
    <vt:lpwstr/>
  </property>
  <property fmtid="{D5CDD505-2E9C-101B-9397-08002B2CF9AE}" pid="23" name="TemplateUrl">
    <vt:lpwstr/>
  </property>
  <property fmtid="{D5CDD505-2E9C-101B-9397-08002B2CF9AE}" pid="24" name="pbd3cf44a20c4ae6b6f42b5c0f57c78d">
    <vt:lpwstr/>
  </property>
  <property fmtid="{D5CDD505-2E9C-101B-9397-08002B2CF9AE}" pid="25" name="kb891ef12f7749e692a8dee110009309">
    <vt:lpwstr/>
  </property>
  <property fmtid="{D5CDD505-2E9C-101B-9397-08002B2CF9AE}" pid="26" name="jd4551ddf3ff498d9dc5dd234f5264aa">
    <vt:lpwstr/>
  </property>
  <property fmtid="{D5CDD505-2E9C-101B-9397-08002B2CF9AE}" pid="27" name="ojpTooltipBlurb">
    <vt:lpwstr/>
  </property>
  <property fmtid="{D5CDD505-2E9C-101B-9397-08002B2CF9AE}" pid="28" name="ca21a1c8bb50482caf7f2ae1b4237db6">
    <vt:lpwstr/>
  </property>
  <property fmtid="{D5CDD505-2E9C-101B-9397-08002B2CF9AE}" pid="29" name="g5a4a1cbe7f2464f9f167b5319e0a523">
    <vt:lpwstr/>
  </property>
  <property fmtid="{D5CDD505-2E9C-101B-9397-08002B2CF9AE}" pid="30" name="bb5d2cbff0bc4280bbd2eb744aee6a81">
    <vt:lpwstr/>
  </property>
  <property fmtid="{D5CDD505-2E9C-101B-9397-08002B2CF9AE}" pid="32" name="p60eeef5dd4c4c44b4e6ef9ac2a4c39f">
    <vt:lpwstr/>
  </property>
  <property fmtid="{D5CDD505-2E9C-101B-9397-08002B2CF9AE}" pid="33" name="o4b8fd87aba14072934632abd350b9c4">
    <vt:lpwstr/>
  </property>
  <property fmtid="{D5CDD505-2E9C-101B-9397-08002B2CF9AE}" pid="34" name="j5d21e55002745e18baca549d0a06c92">
    <vt:lpwstr/>
  </property>
  <property fmtid="{D5CDD505-2E9C-101B-9397-08002B2CF9AE}" pid="35" name="ojpNavTermPublishing">
    <vt:lpwstr/>
  </property>
  <property fmtid="{D5CDD505-2E9C-101B-9397-08002B2CF9AE}" pid="36" name="ojpCatFilter2_1">
    <vt:lpwstr/>
  </property>
  <property fmtid="{D5CDD505-2E9C-101B-9397-08002B2CF9AE}" pid="37" name="ojpCatFilter3">
    <vt:lpwstr/>
  </property>
  <property fmtid="{D5CDD505-2E9C-101B-9397-08002B2CF9AE}" pid="38" name="ojpPublishingCatFilter1">
    <vt:lpwstr/>
  </property>
  <property fmtid="{D5CDD505-2E9C-101B-9397-08002B2CF9AE}" pid="39" name="ojpPreviewCatFilter1">
    <vt:lpwstr/>
  </property>
  <property fmtid="{D5CDD505-2E9C-101B-9397-08002B2CF9AE}" pid="40" name="ojpCatFilter1">
    <vt:lpwstr/>
  </property>
  <property fmtid="{D5CDD505-2E9C-101B-9397-08002B2CF9AE}" pid="41" name="ojpCatFilter10">
    <vt:lpwstr/>
  </property>
  <property fmtid="{D5CDD505-2E9C-101B-9397-08002B2CF9AE}" pid="42" name="ojpCatFilter1_1">
    <vt:lpwstr/>
  </property>
  <property fmtid="{D5CDD505-2E9C-101B-9397-08002B2CF9AE}" pid="43" name="ojpPublishingCatFilter2">
    <vt:lpwstr/>
  </property>
  <property fmtid="{D5CDD505-2E9C-101B-9397-08002B2CF9AE}" pid="44" name="ojpPlatformNavigation">
    <vt:lpwstr/>
  </property>
  <property fmtid="{D5CDD505-2E9C-101B-9397-08002B2CF9AE}" pid="45" name="ojpCatFilter2">
    <vt:lpwstr/>
  </property>
  <property fmtid="{D5CDD505-2E9C-101B-9397-08002B2CF9AE}" pid="46" name="ojpCatFilter3_1">
    <vt:lpwstr/>
  </property>
  <property fmtid="{D5CDD505-2E9C-101B-9397-08002B2CF9AE}" pid="47" name="ojpPreviewCatFilter2">
    <vt:lpwstr/>
  </property>
  <property fmtid="{D5CDD505-2E9C-101B-9397-08002B2CF9AE}" pid="48" name="ojpNavTerm">
    <vt:lpwstr/>
  </property>
  <property fmtid="{D5CDD505-2E9C-101B-9397-08002B2CF9AE}" pid="49" name="ojpPreviewPlatformNavigation">
    <vt:lpwstr/>
  </property>
  <property fmtid="{D5CDD505-2E9C-101B-9397-08002B2CF9AE}" pid="50" name="ojpCatFilter20">
    <vt:lpwstr/>
  </property>
  <property fmtid="{D5CDD505-2E9C-101B-9397-08002B2CF9AE}" pid="51" name="ojpSemaphoreTags">
    <vt:lpwstr>310;#Office of Juvenile Justice and Delinquency Prevention (OJJDP)|55938004-5dcf-5e16-975b-4744c58890fe</vt:lpwstr>
  </property>
  <property fmtid="{D5CDD505-2E9C-101B-9397-08002B2CF9AE}" pid="52" name="d3e3e4f103314d7c900af07363af0f31">
    <vt:lpwstr>Office of Juvenile Justice and Delinquency Prevention (OJJDP)|55938004-5dcf-5e16-975b-4744c58890fe</vt:lpwstr>
  </property>
  <property fmtid="{D5CDD505-2E9C-101B-9397-08002B2CF9AE}" pid="54" name="Semaphore.Score.Field:d3e3e4f1-0331-4d7c-900a-f07363af0f31">
    <vt:lpwstr>[{"Id":"55938004-5dcf-5e16-975b-4744c58890fe","Name":"Office of Juvenile Justice and Delinquency Prevention (OJJDP)","Score":69}]</vt:lpwstr>
  </property>
  <property fmtid="{D5CDD505-2E9C-101B-9397-08002B2CF9AE}" pid="56" name="ojpEnterpriseTagsSemaphoreLCField">
    <vt:filetime>2018-08-04T12:53:52Z</vt:filetime>
  </property>
  <property fmtid="{D5CDD505-2E9C-101B-9397-08002B2CF9AE}" pid="57" name="ojpEnterpriseTagsTaxHTField">
    <vt:lpwstr>Office of Juvenile Justice and Delinquency Prevention (OJJDP)|55938004-5dcf-5e16-975b-4744c58890fe</vt:lpwstr>
  </property>
  <property fmtid="{D5CDD505-2E9C-101B-9397-08002B2CF9AE}" pid="58" name="ojpEnterpriseTags">
    <vt:lpwstr>310;#Office of Juvenile Justice and Delinquency Prevention (OJJDP)</vt:lpwstr>
  </property>
  <property fmtid="{D5CDD505-2E9C-101B-9397-08002B2CF9AE}" pid="59" name="ojpEnterpriseTagsSemaphoreHTField">
    <vt:lpwstr>{"LastError":null,"LastSessionId":"00000000-0000-0000-0000-000000000000","ManuallyEdited":null,"Nodes":[{"Class":null,"DescendentResultCount":null,"FacetNames":["OJP Taxonomy","Office of Juvenile Justice and Delinquency Prevention (OJJDP)"],"HasChildren":false,"IsAvailableForTagging":true,"IsRoot":false,"ModelId":"2bea1d6f-3dbb-57fd-a01d-779405b81b21","Name":"Office of Juvenile Justice and Delinquency Prevention (OJJDP)","Query":"semid:\"055938004-5dcf-5e16-975b-4744c58890fe\"","QueryIncludingDescendents":"semid:\"55938004-5dcf-5e16-975b-4744c58890fe\"","ResultCount":null,"RulebaseClass":{"Text":"Generic","Value":"Generic"},"Score":0.69,"SemaphoreId":"55938004-5dcf-5e16-975b-4744c58890fe","TermAndPath":"GP0|#55938004-5dcf-5e16-975b-4744c58890fe;L0|#055938004-5dcf-5e16-975b-4744c58890fe|Office of Juvenile Justice and Delinquency Prevention (OJJDP);GPP|#c5812d3f-b588-5d5c-b8a2-3436a91091cc;GPP|#86a839ba-efb5-541a-ab49-bb20da11a38c;GTSet|#4472dc6b-2be4-48c2-addc-51f1f7bbccaf;GPP|#552ae21a-0351-5ab7-90e2-486cdd790f46;GPP|#7a8ee7c2-8fc9-4d2b-a78a-5464138d3d92;GPP|#077ef048-3f0d-5e8a-a924-dbbd52fd5e80;GPP|#9be2c931-f26f-565b-aa36-a47e8c344d0c;GPP|#6c92e160-7455-5e7a-a6ae-8f479e7f9784;GPP|#3799f1cb-681f-56dc-bc27-ff34e5ec87d1;GPP|#cd871771-beb8-5eae-9ce0-35675f6cc31b;","TermstoreId":"55938004-5dcf-5e16-975b-4744c58890fe"}]}</vt:lpwstr>
  </property>
  <property fmtid="{D5CDD505-2E9C-101B-9397-08002B2CF9AE}" pid="60" name="p2f24b63d80c4c07913ca09f5befd9a6">
    <vt:lpwstr/>
  </property>
  <property fmtid="{D5CDD505-2E9C-101B-9397-08002B2CF9AE}" pid="61" name="ojpTaxonomyTags">
    <vt:lpwstr/>
  </property>
  <property fmtid="{D5CDD505-2E9C-101B-9397-08002B2CF9AE}" pid="62" name="ojpResourceType">
    <vt:lpwstr/>
  </property>
</Properties>
</file>