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50" r:id="rId2"/>
    <p:sldId id="431" r:id="rId3"/>
    <p:sldId id="404" r:id="rId4"/>
    <p:sldId id="441" r:id="rId5"/>
    <p:sldId id="405" r:id="rId6"/>
    <p:sldId id="440" r:id="rId7"/>
    <p:sldId id="442" r:id="rId8"/>
    <p:sldId id="444" r:id="rId9"/>
    <p:sldId id="445" r:id="rId10"/>
    <p:sldId id="446" r:id="rId11"/>
    <p:sldId id="452" r:id="rId12"/>
    <p:sldId id="453" r:id="rId13"/>
    <p:sldId id="447" r:id="rId14"/>
    <p:sldId id="454" r:id="rId15"/>
    <p:sldId id="455" r:id="rId16"/>
    <p:sldId id="456" r:id="rId17"/>
    <p:sldId id="457" r:id="rId18"/>
    <p:sldId id="448" r:id="rId19"/>
    <p:sldId id="44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gasser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D4F"/>
    <a:srgbClr val="829120"/>
    <a:srgbClr val="A6A6A6"/>
    <a:srgbClr val="DCE792"/>
    <a:srgbClr val="E9AF1D"/>
    <a:srgbClr val="D0A439"/>
    <a:srgbClr val="F1B94A"/>
    <a:srgbClr val="E8CDCC"/>
    <a:srgbClr val="892100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90955" autoAdjust="0"/>
  </p:normalViewPr>
  <p:slideViewPr>
    <p:cSldViewPr>
      <p:cViewPr>
        <p:scale>
          <a:sx n="66" d="100"/>
          <a:sy n="66" d="100"/>
        </p:scale>
        <p:origin x="-1320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04653745204935E-2"/>
          <c:y val="2.662721893491168E-3"/>
          <c:w val="0.95313231290013989"/>
          <c:h val="0.72831063045891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Incarcerated Youth</c:v>
                </c:pt>
              </c:strCache>
            </c:strRef>
          </c:tx>
          <c:spPr>
            <a:solidFill>
              <a:srgbClr val="829120"/>
            </a:solidFill>
          </c:spPr>
          <c:invertIfNegative val="0"/>
          <c:dLbls>
            <c:txPr>
              <a:bodyPr/>
              <a:lstStyle/>
              <a:p>
                <a:pPr>
                  <a:defRPr sz="1399" b="1">
                    <a:solidFill>
                      <a:srgbClr val="4C4D4F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Australia</c:v>
                </c:pt>
                <c:pt idx="1">
                  <c:v>England &amp; Wales</c:v>
                </c:pt>
                <c:pt idx="2">
                  <c:v>Finland</c:v>
                </c:pt>
                <c:pt idx="3">
                  <c:v>France</c:v>
                </c:pt>
                <c:pt idx="4">
                  <c:v>Germany</c:v>
                </c:pt>
                <c:pt idx="5">
                  <c:v>Italy</c:v>
                </c:pt>
                <c:pt idx="6">
                  <c:v>Japan</c:v>
                </c:pt>
                <c:pt idx="7">
                  <c:v>Netherlands</c:v>
                </c:pt>
                <c:pt idx="8">
                  <c:v>New Zealand</c:v>
                </c:pt>
                <c:pt idx="9">
                  <c:v>Scotland</c:v>
                </c:pt>
                <c:pt idx="10">
                  <c:v>South Africa</c:v>
                </c:pt>
                <c:pt idx="11">
                  <c:v>Sweden</c:v>
                </c:pt>
                <c:pt idx="12">
                  <c:v>USA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24.9</c:v>
                </c:pt>
                <c:pt idx="1">
                  <c:v>46.8</c:v>
                </c:pt>
                <c:pt idx="2">
                  <c:v>3.6</c:v>
                </c:pt>
                <c:pt idx="3">
                  <c:v>18.600000000000001</c:v>
                </c:pt>
                <c:pt idx="4">
                  <c:v>23.1</c:v>
                </c:pt>
                <c:pt idx="5">
                  <c:v>11.3</c:v>
                </c:pt>
                <c:pt idx="6">
                  <c:v>0.1</c:v>
                </c:pt>
                <c:pt idx="7">
                  <c:v>51.3</c:v>
                </c:pt>
                <c:pt idx="8">
                  <c:v>68</c:v>
                </c:pt>
                <c:pt idx="9">
                  <c:v>33</c:v>
                </c:pt>
                <c:pt idx="10">
                  <c:v>69</c:v>
                </c:pt>
                <c:pt idx="11">
                  <c:v>4.0999999999999996</c:v>
                </c:pt>
                <c:pt idx="12">
                  <c:v>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2091264"/>
        <c:axId val="22092800"/>
      </c:barChart>
      <c:catAx>
        <c:axId val="220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99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092800"/>
        <c:crosses val="autoZero"/>
        <c:auto val="1"/>
        <c:lblAlgn val="ctr"/>
        <c:lblOffset val="100"/>
        <c:noMultiLvlLbl val="0"/>
      </c:catAx>
      <c:valAx>
        <c:axId val="220928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091264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04653745204935E-2"/>
          <c:y val="2.6627218934911706E-3"/>
          <c:w val="0.95313231290013989"/>
          <c:h val="0.78048068566879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Change in Juvenile Violent Arrest Rates, 1997 to 2007</c:v>
                </c:pt>
              </c:strCache>
            </c:strRef>
          </c:tx>
          <c:spPr>
            <a:solidFill>
              <a:srgbClr val="829120"/>
            </a:solidFill>
          </c:spPr>
          <c:invertIfNegative val="0"/>
          <c:dLbls>
            <c:txPr>
              <a:bodyPr/>
              <a:lstStyle/>
              <a:p>
                <a:pPr>
                  <a:defRPr sz="1399" b="1">
                    <a:solidFill>
                      <a:srgbClr val="4C4D4F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11 States w/ Largest Drop in Confinement Rates (-40% to -60%)</c:v>
                </c:pt>
                <c:pt idx="1">
                  <c:v>12 States w/ Mid-Sized Drop in Confinement Rates (-20% to -40%)</c:v>
                </c:pt>
                <c:pt idx="2">
                  <c:v>10 States w/ Small Drop in Confinement Rates (-20% to 0%)</c:v>
                </c:pt>
                <c:pt idx="3">
                  <c:v>12 States w/ Increased Confinement Rates (+1% to +136%)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-43.1</c:v>
                </c:pt>
                <c:pt idx="1">
                  <c:v>-29.1</c:v>
                </c:pt>
                <c:pt idx="2">
                  <c:v>-32.1</c:v>
                </c:pt>
                <c:pt idx="3">
                  <c:v>-40.9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22024192"/>
        <c:axId val="22030592"/>
      </c:barChart>
      <c:catAx>
        <c:axId val="2202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99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030592"/>
        <c:crosses val="autoZero"/>
        <c:auto val="1"/>
        <c:lblAlgn val="ctr"/>
        <c:lblOffset val="100"/>
        <c:noMultiLvlLbl val="0"/>
      </c:catAx>
      <c:valAx>
        <c:axId val="220305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99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024192"/>
        <c:crosses val="autoZero"/>
        <c:crossBetween val="between"/>
        <c:majorUnit val="10"/>
      </c:valAx>
      <c:spPr>
        <a:ln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27265162960724715"/>
          <c:y val="0.67135646005203797"/>
          <c:w val="0.53304005735174753"/>
          <c:h val="8.535842997933285E-2"/>
        </c:manualLayout>
      </c:layout>
      <c:overlay val="1"/>
      <c:txPr>
        <a:bodyPr/>
        <a:lstStyle/>
        <a:p>
          <a:pPr>
            <a:defRPr sz="1199">
              <a:solidFill>
                <a:srgbClr val="4C4D4F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28432178300905E-2"/>
          <c:y val="0.13260863225430156"/>
          <c:w val="0.880514321112288"/>
          <c:h val="0.66733137524476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rgbClr val="E9AF1D"/>
              </a:solidFill>
            </c:spPr>
          </c:dPt>
          <c:dPt>
            <c:idx val="18"/>
            <c:invertIfNegative val="0"/>
            <c:bubble3D val="0"/>
          </c:dPt>
          <c:dPt>
            <c:idx val="21"/>
            <c:invertIfNegative val="0"/>
            <c:bubble3D val="0"/>
            <c:spPr>
              <a:solidFill>
                <a:srgbClr val="DD612B"/>
              </a:solidFill>
            </c:spPr>
          </c:dPt>
          <c:cat>
            <c:strRef>
              <c:f>Sheet1!$A$2:$A$36</c:f>
              <c:strCache>
                <c:ptCount val="35"/>
                <c:pt idx="0">
                  <c:v>Multnomah, OR</c:v>
                </c:pt>
                <c:pt idx="1">
                  <c:v>Clayton County, GA</c:v>
                </c:pt>
                <c:pt idx="2">
                  <c:v>Pima County, AZ</c:v>
                </c:pt>
                <c:pt idx="3">
                  <c:v>Virginia</c:v>
                </c:pt>
                <c:pt idx="4">
                  <c:v>Minnesota</c:v>
                </c:pt>
                <c:pt idx="5">
                  <c:v>Montana</c:v>
                </c:pt>
                <c:pt idx="6">
                  <c:v>Ada County, ID</c:v>
                </c:pt>
                <c:pt idx="7">
                  <c:v>Santa Cruz, CA</c:v>
                </c:pt>
                <c:pt idx="8">
                  <c:v>Cook County, IL</c:v>
                </c:pt>
                <c:pt idx="9">
                  <c:v>New Jersey</c:v>
                </c:pt>
                <c:pt idx="10">
                  <c:v>Washington</c:v>
                </c:pt>
                <c:pt idx="11">
                  <c:v>Washoe County, NV</c:v>
                </c:pt>
                <c:pt idx="12">
                  <c:v>Delaware</c:v>
                </c:pt>
                <c:pt idx="13">
                  <c:v>Iowa</c:v>
                </c:pt>
                <c:pt idx="14">
                  <c:v>Massachusetts</c:v>
                </c:pt>
                <c:pt idx="15">
                  <c:v>Ventura County, CA</c:v>
                </c:pt>
                <c:pt idx="16">
                  <c:v>Bernalillo County, NM</c:v>
                </c:pt>
                <c:pt idx="17">
                  <c:v>Missouri</c:v>
                </c:pt>
                <c:pt idx="18">
                  <c:v>Washington, DC</c:v>
                </c:pt>
                <c:pt idx="19">
                  <c:v>Illinois</c:v>
                </c:pt>
                <c:pt idx="20">
                  <c:v>CEOJJC</c:v>
                </c:pt>
                <c:pt idx="21">
                  <c:v>Aggregate</c:v>
                </c:pt>
                <c:pt idx="22">
                  <c:v>Indianapolis, IN</c:v>
                </c:pt>
                <c:pt idx="23">
                  <c:v>Louisiana</c:v>
                </c:pt>
                <c:pt idx="24">
                  <c:v>Alabama</c:v>
                </c:pt>
                <c:pt idx="25">
                  <c:v>Harris County, TX</c:v>
                </c:pt>
                <c:pt idx="26">
                  <c:v>Clark County, NV</c:v>
                </c:pt>
                <c:pt idx="27">
                  <c:v>New Mexico</c:v>
                </c:pt>
                <c:pt idx="28">
                  <c:v>Dallas, TX</c:v>
                </c:pt>
                <c:pt idx="29">
                  <c:v>San Francisco, CA</c:v>
                </c:pt>
                <c:pt idx="30">
                  <c:v>Hawaii</c:v>
                </c:pt>
                <c:pt idx="31">
                  <c:v>Florida</c:v>
                </c:pt>
                <c:pt idx="32">
                  <c:v>Ohio</c:v>
                </c:pt>
                <c:pt idx="33">
                  <c:v>Orange County, CA</c:v>
                </c:pt>
                <c:pt idx="34">
                  <c:v>Mississippi</c:v>
                </c:pt>
              </c:strCache>
            </c:strRef>
          </c:cat>
          <c:val>
            <c:numRef>
              <c:f>Sheet1!$B$2:$B$36</c:f>
              <c:numCache>
                <c:formatCode>0%</c:formatCode>
                <c:ptCount val="35"/>
                <c:pt idx="0">
                  <c:v>-0.85416666666666663</c:v>
                </c:pt>
                <c:pt idx="1">
                  <c:v>-0.6536065573770492</c:v>
                </c:pt>
                <c:pt idx="2">
                  <c:v>-0.62903225806451613</c:v>
                </c:pt>
                <c:pt idx="3">
                  <c:v>-0.60693443185719198</c:v>
                </c:pt>
                <c:pt idx="4">
                  <c:v>-0.60224331320103541</c:v>
                </c:pt>
                <c:pt idx="5">
                  <c:v>-0.59259259259259256</c:v>
                </c:pt>
                <c:pt idx="6">
                  <c:v>-0.57746478873239437</c:v>
                </c:pt>
                <c:pt idx="7">
                  <c:v>-0.57446808510638303</c:v>
                </c:pt>
                <c:pt idx="8">
                  <c:v>-0.53703703703703698</c:v>
                </c:pt>
                <c:pt idx="9">
                  <c:v>-0.51375033701806427</c:v>
                </c:pt>
                <c:pt idx="10">
                  <c:v>-0.49337669890365521</c:v>
                </c:pt>
                <c:pt idx="11">
                  <c:v>-0.48490299370422707</c:v>
                </c:pt>
                <c:pt idx="12">
                  <c:v>-0.48269230769230764</c:v>
                </c:pt>
                <c:pt idx="13">
                  <c:v>-0.47021276595744688</c:v>
                </c:pt>
                <c:pt idx="14">
                  <c:v>-0.46979107848673063</c:v>
                </c:pt>
                <c:pt idx="15">
                  <c:v>-0.46153846153846156</c:v>
                </c:pt>
                <c:pt idx="16">
                  <c:v>-0.46017699115044253</c:v>
                </c:pt>
                <c:pt idx="17">
                  <c:v>-0.45069788383610987</c:v>
                </c:pt>
                <c:pt idx="18">
                  <c:v>-0.44881889763779526</c:v>
                </c:pt>
                <c:pt idx="19">
                  <c:v>-0.43266832917705733</c:v>
                </c:pt>
                <c:pt idx="20">
                  <c:v>-0.42549923195084483</c:v>
                </c:pt>
                <c:pt idx="21">
                  <c:v>-0.41207404961358862</c:v>
                </c:pt>
                <c:pt idx="22">
                  <c:v>-0.39517853671181391</c:v>
                </c:pt>
                <c:pt idx="23">
                  <c:v>-0.38479769764685967</c:v>
                </c:pt>
                <c:pt idx="24">
                  <c:v>-0.36519852462573221</c:v>
                </c:pt>
                <c:pt idx="25">
                  <c:v>-0.36</c:v>
                </c:pt>
                <c:pt idx="26">
                  <c:v>-0.32567049808429116</c:v>
                </c:pt>
                <c:pt idx="27">
                  <c:v>-0.30909090909090908</c:v>
                </c:pt>
                <c:pt idx="28">
                  <c:v>-0.27666666666666662</c:v>
                </c:pt>
                <c:pt idx="29">
                  <c:v>-0.25641025641025639</c:v>
                </c:pt>
                <c:pt idx="30">
                  <c:v>-0.22580645161290325</c:v>
                </c:pt>
                <c:pt idx="31">
                  <c:v>-0.21319796954314718</c:v>
                </c:pt>
                <c:pt idx="32">
                  <c:v>-0.17449226147717634</c:v>
                </c:pt>
                <c:pt idx="33">
                  <c:v>3.8461538461538547E-2</c:v>
                </c:pt>
                <c:pt idx="34">
                  <c:v>4.3315285297792716E-2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761920"/>
        <c:axId val="29763456"/>
      </c:barChart>
      <c:catAx>
        <c:axId val="2976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800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763456"/>
        <c:crosses val="autoZero"/>
        <c:auto val="1"/>
        <c:lblAlgn val="ctr"/>
        <c:lblOffset val="100"/>
        <c:tickLblSkip val="1"/>
        <c:noMultiLvlLbl val="0"/>
      </c:catAx>
      <c:valAx>
        <c:axId val="29763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76192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28432178300905E-2"/>
          <c:y val="0.13260863225430156"/>
          <c:w val="0.880514321112288"/>
          <c:h val="0.66733137524476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rgbClr val="DA5521"/>
              </a:solidFill>
            </c:spPr>
          </c:dPt>
          <c:dPt>
            <c:idx val="18"/>
            <c:invertIfNegative val="0"/>
            <c:bubble3D val="0"/>
          </c:dPt>
          <c:cat>
            <c:strRef>
              <c:f>Sheet1!$A$2:$A$36</c:f>
              <c:strCache>
                <c:ptCount val="35"/>
                <c:pt idx="0">
                  <c:v>Ventura County, CA</c:v>
                </c:pt>
                <c:pt idx="1">
                  <c:v>San Francisco, CA</c:v>
                </c:pt>
                <c:pt idx="2">
                  <c:v>Harris County, TX</c:v>
                </c:pt>
                <c:pt idx="3">
                  <c:v>Santa Cruz, CA</c:v>
                </c:pt>
                <c:pt idx="4">
                  <c:v>Orange County, CA</c:v>
                </c:pt>
                <c:pt idx="5">
                  <c:v>Dallas, TX</c:v>
                </c:pt>
                <c:pt idx="6">
                  <c:v>Pima County, AZ</c:v>
                </c:pt>
                <c:pt idx="7">
                  <c:v>Multnomah, OR</c:v>
                </c:pt>
                <c:pt idx="8">
                  <c:v>New Jersey</c:v>
                </c:pt>
                <c:pt idx="9">
                  <c:v>Washington</c:v>
                </c:pt>
                <c:pt idx="10">
                  <c:v>Virginia</c:v>
                </c:pt>
                <c:pt idx="11">
                  <c:v>Illinois</c:v>
                </c:pt>
                <c:pt idx="12">
                  <c:v>Washoe County, NV</c:v>
                </c:pt>
                <c:pt idx="13">
                  <c:v>Clayton County, GA</c:v>
                </c:pt>
                <c:pt idx="14">
                  <c:v>Alabama</c:v>
                </c:pt>
                <c:pt idx="15">
                  <c:v>Massachusetts</c:v>
                </c:pt>
                <c:pt idx="16">
                  <c:v>Cook County, IL</c:v>
                </c:pt>
                <c:pt idx="17">
                  <c:v>Aggregate</c:v>
                </c:pt>
                <c:pt idx="18">
                  <c:v>Montana</c:v>
                </c:pt>
                <c:pt idx="19">
                  <c:v>Hawaii</c:v>
                </c:pt>
                <c:pt idx="20">
                  <c:v>Indiana</c:v>
                </c:pt>
                <c:pt idx="21">
                  <c:v>Mississippi</c:v>
                </c:pt>
                <c:pt idx="22">
                  <c:v>Ohio</c:v>
                </c:pt>
                <c:pt idx="23">
                  <c:v>Missouri</c:v>
                </c:pt>
                <c:pt idx="24">
                  <c:v>Florida</c:v>
                </c:pt>
                <c:pt idx="25">
                  <c:v>Iowa</c:v>
                </c:pt>
                <c:pt idx="26">
                  <c:v>Louisiana</c:v>
                </c:pt>
                <c:pt idx="27">
                  <c:v>Delaware</c:v>
                </c:pt>
                <c:pt idx="28">
                  <c:v>Minnesota</c:v>
                </c:pt>
                <c:pt idx="29">
                  <c:v>Ada County, ID</c:v>
                </c:pt>
                <c:pt idx="30">
                  <c:v>Bernalillo County, NM</c:v>
                </c:pt>
                <c:pt idx="31">
                  <c:v>New Mexico</c:v>
                </c:pt>
                <c:pt idx="32">
                  <c:v>Clark County, NV</c:v>
                </c:pt>
                <c:pt idx="33">
                  <c:v>Washington, DC</c:v>
                </c:pt>
                <c:pt idx="34">
                  <c:v>CEOJJC</c:v>
                </c:pt>
              </c:strCache>
            </c:strRef>
          </c:cat>
          <c:val>
            <c:numRef>
              <c:f>Sheet1!$B$2:$B$36</c:f>
              <c:numCache>
                <c:formatCode>0%</c:formatCode>
                <c:ptCount val="35"/>
                <c:pt idx="0">
                  <c:v>-0.95652173913043481</c:v>
                </c:pt>
                <c:pt idx="1">
                  <c:v>-0.94444444444444442</c:v>
                </c:pt>
                <c:pt idx="2">
                  <c:v>-0.83739837398373984</c:v>
                </c:pt>
                <c:pt idx="3">
                  <c:v>-0.81818181818181812</c:v>
                </c:pt>
                <c:pt idx="4">
                  <c:v>-0.69230769230769229</c:v>
                </c:pt>
                <c:pt idx="5">
                  <c:v>-0.64890282131661436</c:v>
                </c:pt>
                <c:pt idx="6">
                  <c:v>-0.625</c:v>
                </c:pt>
                <c:pt idx="7">
                  <c:v>-0.61589403973509937</c:v>
                </c:pt>
                <c:pt idx="8">
                  <c:v>-0.57680250783699061</c:v>
                </c:pt>
                <c:pt idx="9">
                  <c:v>-0.56048387096774199</c:v>
                </c:pt>
                <c:pt idx="10">
                  <c:v>-0.55844155844155852</c:v>
                </c:pt>
                <c:pt idx="11">
                  <c:v>-0.54054054054054057</c:v>
                </c:pt>
                <c:pt idx="12">
                  <c:v>-0.5252525252525253</c:v>
                </c:pt>
                <c:pt idx="13">
                  <c:v>-0.48360655737704916</c:v>
                </c:pt>
                <c:pt idx="14">
                  <c:v>-0.4755989352262644</c:v>
                </c:pt>
                <c:pt idx="15">
                  <c:v>-0.41319444444444442</c:v>
                </c:pt>
                <c:pt idx="16">
                  <c:v>-0.38356164383561642</c:v>
                </c:pt>
                <c:pt idx="17">
                  <c:v>-0.37898032200357779</c:v>
                </c:pt>
                <c:pt idx="18">
                  <c:v>-0.36842105263157898</c:v>
                </c:pt>
                <c:pt idx="19">
                  <c:v>-0.36269430051813467</c:v>
                </c:pt>
                <c:pt idx="20">
                  <c:v>-0.35754189944134074</c:v>
                </c:pt>
                <c:pt idx="21">
                  <c:v>-0.34615384615384615</c:v>
                </c:pt>
                <c:pt idx="22">
                  <c:v>-0.30257186081694398</c:v>
                </c:pt>
                <c:pt idx="23">
                  <c:v>-0.24517906336088158</c:v>
                </c:pt>
                <c:pt idx="24">
                  <c:v>-0.21896643580181141</c:v>
                </c:pt>
                <c:pt idx="25">
                  <c:v>-0.20238095238095233</c:v>
                </c:pt>
                <c:pt idx="26">
                  <c:v>-0.15261044176706828</c:v>
                </c:pt>
                <c:pt idx="27">
                  <c:v>-0.1451048951048951</c:v>
                </c:pt>
                <c:pt idx="28">
                  <c:v>-0.11428571428571432</c:v>
                </c:pt>
                <c:pt idx="29">
                  <c:v>-2.6315789473684181E-2</c:v>
                </c:pt>
                <c:pt idx="30">
                  <c:v>-1.1627906976744207E-2</c:v>
                </c:pt>
                <c:pt idx="31">
                  <c:v>0.20634920634920628</c:v>
                </c:pt>
                <c:pt idx="32">
                  <c:v>0.27931034482758621</c:v>
                </c:pt>
                <c:pt idx="33">
                  <c:v>0.75</c:v>
                </c:pt>
                <c:pt idx="34">
                  <c:v>0.89999999999999991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979200"/>
        <c:axId val="31010816"/>
      </c:barChart>
      <c:catAx>
        <c:axId val="3097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800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010816"/>
        <c:crosses val="autoZero"/>
        <c:auto val="1"/>
        <c:lblAlgn val="ctr"/>
        <c:lblOffset val="100"/>
        <c:tickLblSkip val="1"/>
        <c:noMultiLvlLbl val="0"/>
      </c:catAx>
      <c:valAx>
        <c:axId val="31010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979200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28432178300905E-2"/>
          <c:y val="0.13260863225430156"/>
          <c:w val="0.880514321112288"/>
          <c:h val="0.55092925884264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>
                    <a:solidFill>
                      <a:srgbClr val="4C4D4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Juvenile Intake Cases (13 sites)</c:v>
                </c:pt>
                <c:pt idx="1">
                  <c:v>Juvenile Arrests (19 sites)</c:v>
                </c:pt>
                <c:pt idx="2">
                  <c:v>Delinquency Petitions (12 sites)</c:v>
                </c:pt>
                <c:pt idx="3">
                  <c:v>Felony Petitions (46 sites)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38053</c:v>
                </c:pt>
                <c:pt idx="1">
                  <c:v>37640</c:v>
                </c:pt>
                <c:pt idx="2">
                  <c:v>53120</c:v>
                </c:pt>
                <c:pt idx="3">
                  <c:v>67889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Recent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4C4D4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Juvenile Intake Cases (13 sites)</c:v>
                </c:pt>
                <c:pt idx="1">
                  <c:v>Juvenile Arrests (19 sites)</c:v>
                </c:pt>
                <c:pt idx="2">
                  <c:v>Delinquency Petitions (12 sites)</c:v>
                </c:pt>
                <c:pt idx="3">
                  <c:v>Felony Petitions (46 sites)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28207</c:v>
                </c:pt>
                <c:pt idx="1">
                  <c:v>24868</c:v>
                </c:pt>
                <c:pt idx="2">
                  <c:v>28347</c:v>
                </c:pt>
                <c:pt idx="3">
                  <c:v>42863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976256"/>
        <c:axId val="31055872"/>
      </c:barChart>
      <c:catAx>
        <c:axId val="309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1055872"/>
        <c:crosses val="autoZero"/>
        <c:auto val="1"/>
        <c:lblAlgn val="ctr"/>
        <c:lblOffset val="100"/>
        <c:tickLblSkip val="1"/>
        <c:noMultiLvlLbl val="0"/>
      </c:catAx>
      <c:valAx>
        <c:axId val="310558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976256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72053702887965643"/>
          <c:y val="4.2569053868266475E-2"/>
          <c:w val="0.21460357584853992"/>
          <c:h val="5.6834978960963213E-2"/>
        </c:manualLayout>
      </c:layout>
      <c:overlay val="0"/>
      <c:spPr>
        <a:ln>
          <a:solidFill>
            <a:srgbClr val="4C4D4F"/>
          </a:solidFill>
        </a:ln>
      </c:spPr>
      <c:txPr>
        <a:bodyPr/>
        <a:lstStyle/>
        <a:p>
          <a:pPr>
            <a:defRPr sz="1400">
              <a:solidFill>
                <a:srgbClr val="4C4D4F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4C4D4F"/>
                </a:solidFill>
              </a:defRPr>
            </a:pPr>
            <a:r>
              <a:rPr lang="en-US" sz="1600" dirty="0" smtClean="0">
                <a:solidFill>
                  <a:srgbClr val="4C4D4F"/>
                </a:solidFill>
              </a:rPr>
              <a:t>Aggregate Percent Change</a:t>
            </a:r>
            <a:r>
              <a:rPr lang="en-US" sz="1600" baseline="0" dirty="0" smtClean="0">
                <a:solidFill>
                  <a:srgbClr val="4C4D4F"/>
                </a:solidFill>
              </a:rPr>
              <a:t> in Detention ADP, Baseline Year to 2010</a:t>
            </a:r>
            <a:endParaRPr lang="en-US" sz="1600" dirty="0">
              <a:solidFill>
                <a:srgbClr val="4C4D4F"/>
              </a:solidFill>
            </a:endParaRPr>
          </a:p>
        </c:rich>
      </c:tx>
      <c:layout>
        <c:manualLayout>
          <c:xMode val="edge"/>
          <c:yMode val="edge"/>
          <c:x val="0.14556281447335515"/>
          <c:y val="2.173913043478260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9AF1D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4C4D4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JDAI Sites</c:v>
                </c:pt>
                <c:pt idx="1">
                  <c:v>Non-JDAI Sites in Same States</c:v>
                </c:pt>
                <c:pt idx="2">
                  <c:v>State Totals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-0.42</c:v>
                </c:pt>
                <c:pt idx="1">
                  <c:v>-0.08</c:v>
                </c:pt>
                <c:pt idx="2">
                  <c:v>-0.17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60032"/>
        <c:axId val="31335552"/>
      </c:barChart>
      <c:catAx>
        <c:axId val="31260032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200" b="0">
                <a:solidFill>
                  <a:srgbClr val="4C4D4F"/>
                </a:solidFill>
              </a:defRPr>
            </a:pPr>
            <a:endParaRPr lang="en-US"/>
          </a:p>
        </c:txPr>
        <c:crossAx val="31335552"/>
        <c:crosses val="autoZero"/>
        <c:auto val="1"/>
        <c:lblAlgn val="ctr"/>
        <c:lblOffset val="100"/>
        <c:noMultiLvlLbl val="0"/>
      </c:catAx>
      <c:valAx>
        <c:axId val="31335552"/>
        <c:scaling>
          <c:orientation val="minMax"/>
          <c:max val="0"/>
          <c:min val="-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4C4D4F"/>
                </a:solidFill>
              </a:defRPr>
            </a:pPr>
            <a:endParaRPr lang="en-US"/>
          </a:p>
        </c:txPr>
        <c:crossAx val="3126003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4C4D4F"/>
                </a:solidFill>
              </a:defRPr>
            </a:pPr>
            <a:r>
              <a:rPr lang="en-US" sz="1600" dirty="0" smtClean="0">
                <a:solidFill>
                  <a:srgbClr val="4C4D4F"/>
                </a:solidFill>
              </a:rPr>
              <a:t>Aggregate Percent Change in Commitments to State Custody,</a:t>
            </a:r>
            <a:r>
              <a:rPr lang="en-US" sz="1600" baseline="0" dirty="0" smtClean="0">
                <a:solidFill>
                  <a:srgbClr val="4C4D4F"/>
                </a:solidFill>
              </a:rPr>
              <a:t> Baseline Year to 2010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9AF1D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4C4D4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JDAI Sites</c:v>
                </c:pt>
                <c:pt idx="1">
                  <c:v>Non-JDAI Sites in Same States</c:v>
                </c:pt>
                <c:pt idx="2">
                  <c:v>State Totals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-0.4</c:v>
                </c:pt>
                <c:pt idx="1">
                  <c:v>-0.25</c:v>
                </c:pt>
                <c:pt idx="2">
                  <c:v>-0.28999999999999998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64224"/>
        <c:axId val="31365760"/>
      </c:barChart>
      <c:catAx>
        <c:axId val="31364224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200" b="0">
                <a:solidFill>
                  <a:srgbClr val="4C4D4F"/>
                </a:solidFill>
              </a:defRPr>
            </a:pPr>
            <a:endParaRPr lang="en-US"/>
          </a:p>
        </c:txPr>
        <c:crossAx val="31365760"/>
        <c:crosses val="autoZero"/>
        <c:auto val="1"/>
        <c:lblAlgn val="ctr"/>
        <c:lblOffset val="100"/>
        <c:noMultiLvlLbl val="0"/>
      </c:catAx>
      <c:valAx>
        <c:axId val="31365760"/>
        <c:scaling>
          <c:orientation val="minMax"/>
          <c:max val="0"/>
          <c:min val="-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4C4D4F"/>
                </a:solidFill>
              </a:defRPr>
            </a:pPr>
            <a:endParaRPr lang="en-US"/>
          </a:p>
        </c:txPr>
        <c:crossAx val="3136422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14965986395002E-2"/>
          <c:y val="7.3170731707317097E-2"/>
          <c:w val="0.92517006802721102"/>
          <c:h val="0.73602970360412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JJ Intervention, No Supervision</c:v>
                </c:pt>
                <c:pt idx="1">
                  <c:v>With Supervision</c:v>
                </c:pt>
                <c:pt idx="2">
                  <c:v>With Placement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</c:v>
                </c:pt>
                <c:pt idx="1">
                  <c:v>14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22172800"/>
        <c:axId val="22174336"/>
      </c:barChart>
      <c:catAx>
        <c:axId val="22172800"/>
        <c:scaling>
          <c:orientation val="minMax"/>
        </c:scaling>
        <c:delete val="0"/>
        <c:axPos val="b"/>
        <c:majorTickMark val="out"/>
        <c:minorTickMark val="none"/>
        <c:tickLblPos val="none"/>
        <c:txPr>
          <a:bodyPr/>
          <a:lstStyle/>
          <a:p>
            <a:pPr>
              <a:defRPr sz="1000"/>
            </a:pPr>
            <a:endParaRPr lang="en-US"/>
          </a:p>
        </c:txPr>
        <c:crossAx val="22174336"/>
        <c:crosses val="autoZero"/>
        <c:auto val="1"/>
        <c:lblAlgn val="ctr"/>
        <c:lblOffset val="100"/>
        <c:noMultiLvlLbl val="0"/>
      </c:catAx>
      <c:valAx>
        <c:axId val="2217433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217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046537452049E-2"/>
          <c:y val="2.6627218934911702E-3"/>
          <c:w val="0.89705759135877305"/>
          <c:h val="0.85873568643036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Incarcerated Youth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rgbClr val="4C4D4F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Using alcohol</c:v>
                </c:pt>
                <c:pt idx="1">
                  <c:v>Using any illicit drug</c:v>
                </c:pt>
                <c:pt idx="2">
                  <c:v>Dropping out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</c:v>
                </c:pt>
                <c:pt idx="1">
                  <c:v>0.42</c:v>
                </c:pt>
                <c:pt idx="2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Non-Incarcerated Youth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1276595744680799E-2"/>
                  <c:y val="-4.7619047619048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3049645390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304964539007E-2"/>
                  <c:y val="4.7619047619047597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rgbClr val="4C4D4F"/>
                        </a:solidFill>
                      </a:rPr>
                      <a:t>30%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rgbClr val="4C4D4F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Using alcohol</c:v>
                </c:pt>
                <c:pt idx="1">
                  <c:v>Using any illicit drug</c:v>
                </c:pt>
                <c:pt idx="2">
                  <c:v>Dropping out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0.34</c:v>
                </c:pt>
                <c:pt idx="1">
                  <c:v>0.21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21467136"/>
        <c:axId val="21468672"/>
      </c:barChart>
      <c:catAx>
        <c:axId val="214671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68672"/>
        <c:crosses val="autoZero"/>
        <c:auto val="1"/>
        <c:lblAlgn val="ctr"/>
        <c:lblOffset val="100"/>
        <c:noMultiLvlLbl val="0"/>
      </c:catAx>
      <c:valAx>
        <c:axId val="214686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146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978371693922901"/>
          <c:y val="3.0876265466816599E-2"/>
          <c:w val="0.41842141126590399"/>
          <c:h val="0.16018110236220501"/>
        </c:manualLayout>
      </c:layout>
      <c:overlay val="0"/>
      <c:spPr>
        <a:ln>
          <a:noFill/>
        </a:ln>
      </c:spPr>
      <c:txPr>
        <a:bodyPr/>
        <a:lstStyle/>
        <a:p>
          <a:pPr>
            <a:defRPr sz="1000">
              <a:solidFill>
                <a:srgbClr val="4C4D4F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9560963970413"/>
          <c:y val="3.5714285714285712E-2"/>
          <c:w val="0.88356072536387498"/>
          <c:h val="0.68656329890581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29120"/>
            </a:solidFill>
            <a:ln w="38088"/>
          </c:spPr>
          <c:invertIfNegative val="0"/>
          <c:cat>
            <c:strRef>
              <c:f>Sheet1!$A$2:$A$5</c:f>
              <c:strCache>
                <c:ptCount val="4"/>
                <c:pt idx="0">
                  <c:v>Within 1 year of release</c:v>
                </c:pt>
                <c:pt idx="1">
                  <c:v>Within 2 years of release</c:v>
                </c:pt>
                <c:pt idx="2">
                  <c:v>Within 3 years of release</c:v>
                </c:pt>
                <c:pt idx="3">
                  <c:v>More than 3 years after release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0.374</c:v>
                </c:pt>
                <c:pt idx="1">
                  <c:v>0.68</c:v>
                </c:pt>
                <c:pt idx="2">
                  <c:v>0.74</c:v>
                </c:pt>
                <c:pt idx="3">
                  <c:v>0.72799999999999998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829120"/>
            </a:solidFill>
            <a:ln w="38088"/>
          </c:spPr>
          <c:invertIfNegative val="0"/>
          <c:cat>
            <c:strRef>
              <c:f>Sheet1!$A$2:$A$5</c:f>
              <c:strCache>
                <c:ptCount val="4"/>
                <c:pt idx="0">
                  <c:v>Within 1 year of release</c:v>
                </c:pt>
                <c:pt idx="1">
                  <c:v>Within 2 years of release</c:v>
                </c:pt>
                <c:pt idx="2">
                  <c:v>Within 3 years of release</c:v>
                </c:pt>
                <c:pt idx="3">
                  <c:v>More than 3 years after release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0.46600000000000003</c:v>
                </c:pt>
                <c:pt idx="1">
                  <c:v>0.68</c:v>
                </c:pt>
                <c:pt idx="2">
                  <c:v>0.747</c:v>
                </c:pt>
                <c:pt idx="3">
                  <c:v>0.89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829120"/>
            </a:solidFill>
            <a:ln w="38088"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Within 1 year of release</c:v>
                </c:pt>
                <c:pt idx="1">
                  <c:v>Within 2 years of release</c:v>
                </c:pt>
                <c:pt idx="2">
                  <c:v>Within 3 years of release</c:v>
                </c:pt>
                <c:pt idx="3">
                  <c:v>More than 3 years after release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0.46899999999999997</c:v>
                </c:pt>
                <c:pt idx="1">
                  <c:v>0.7</c:v>
                </c:pt>
                <c:pt idx="2">
                  <c:v>0.75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rgbClr val="829120"/>
            </a:solidFill>
            <a:ln w="38088"/>
          </c:spPr>
          <c:invertIfNegative val="0"/>
          <c:cat>
            <c:strRef>
              <c:f>Sheet1!$A$2:$A$5</c:f>
              <c:strCache>
                <c:ptCount val="4"/>
                <c:pt idx="0">
                  <c:v>Within 1 year of release</c:v>
                </c:pt>
                <c:pt idx="1">
                  <c:v>Within 2 years of release</c:v>
                </c:pt>
                <c:pt idx="2">
                  <c:v>Within 3 years of release</c:v>
                </c:pt>
                <c:pt idx="3">
                  <c:v>More than 3 years after release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0.52</c:v>
                </c:pt>
                <c:pt idx="1">
                  <c:v>0.71799999999999997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solidFill>
              <a:srgbClr val="829120"/>
            </a:solidFill>
            <a:ln w="38088"/>
          </c:spPr>
          <c:invertIfNegative val="0"/>
          <c:cat>
            <c:strRef>
              <c:f>Sheet1!$A$2:$A$5</c:f>
              <c:strCache>
                <c:ptCount val="4"/>
                <c:pt idx="0">
                  <c:v>Within 1 year of release</c:v>
                </c:pt>
                <c:pt idx="1">
                  <c:v>Within 2 years of release</c:v>
                </c:pt>
                <c:pt idx="2">
                  <c:v>Within 3 years of release</c:v>
                </c:pt>
                <c:pt idx="3">
                  <c:v>More than 3 years after release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0.77200000000000002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solidFill>
              <a:srgbClr val="829120"/>
            </a:solidFill>
            <a:ln w="38088"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Within 1 year of release</c:v>
                </c:pt>
                <c:pt idx="1">
                  <c:v>Within 2 years of release</c:v>
                </c:pt>
                <c:pt idx="2">
                  <c:v>Within 3 years of release</c:v>
                </c:pt>
                <c:pt idx="3">
                  <c:v>More than 3 years after release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0.59</c:v>
                </c:pt>
                <c:pt idx="1">
                  <c:v>0.82199999999999995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Column7</c:v>
                </c:pt>
              </c:strCache>
            </c:strRef>
          </c:tx>
          <c:spPr>
            <a:solidFill>
              <a:srgbClr val="82912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Within 1 year of release</c:v>
                </c:pt>
                <c:pt idx="1">
                  <c:v>Within 2 years of release</c:v>
                </c:pt>
                <c:pt idx="2">
                  <c:v>Within 3 years of release</c:v>
                </c:pt>
                <c:pt idx="3">
                  <c:v>More than 3 years after release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 formatCode="0%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9072"/>
        <c:axId val="21060608"/>
      </c:barChart>
      <c:catAx>
        <c:axId val="2105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060608"/>
        <c:crosses val="autoZero"/>
        <c:auto val="1"/>
        <c:lblAlgn val="ctr"/>
        <c:lblOffset val="100"/>
        <c:noMultiLvlLbl val="0"/>
      </c:catAx>
      <c:valAx>
        <c:axId val="210606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059072"/>
        <c:crosses val="autoZero"/>
        <c:crossBetween val="between"/>
        <c:majorUnit val="0.2"/>
      </c:valAx>
      <c:spPr>
        <a:noFill/>
        <a:ln w="25392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Aggravated Assault</c:v>
                </c:pt>
              </c:strCache>
            </c:strRef>
          </c:tx>
          <c:spPr>
            <a:solidFill>
              <a:srgbClr val="A6A6A6"/>
            </a:solidFill>
            <a:ln w="38100">
              <a:solidFill>
                <a:schemeClr val="bg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8.5000000000000006E-2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Robbery</c:v>
                </c:pt>
              </c:strCache>
            </c:strRef>
          </c:tx>
          <c:spPr>
            <a:solidFill>
              <a:srgbClr val="A6A6A6"/>
            </a:solidFill>
            <a:ln w="38100">
              <a:solidFill>
                <a:schemeClr val="bg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8.5999999999999993E-2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Rape/Sexual Assault</c:v>
                </c:pt>
              </c:strCache>
            </c:strRef>
          </c:tx>
          <c:spPr>
            <a:solidFill>
              <a:srgbClr val="A6A6A6"/>
            </a:solidFill>
            <a:ln w="38100">
              <a:solidFill>
                <a:schemeClr val="bg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Homicide</c:v>
                </c:pt>
              </c:strCache>
            </c:strRef>
          </c:tx>
          <c:spPr>
            <a:solidFill>
              <a:srgbClr val="A6A6A6"/>
            </a:solidFill>
            <a:ln w="38100">
              <a:solidFill>
                <a:schemeClr val="bg1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8.9999999999999993E-3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66560"/>
        <c:axId val="22468096"/>
      </c:barChart>
      <c:catAx>
        <c:axId val="22466560"/>
        <c:scaling>
          <c:orientation val="minMax"/>
        </c:scaling>
        <c:delete val="1"/>
        <c:axPos val="b"/>
        <c:majorTickMark val="out"/>
        <c:minorTickMark val="none"/>
        <c:tickLblPos val="nextTo"/>
        <c:crossAx val="22468096"/>
        <c:crosses val="autoZero"/>
        <c:auto val="1"/>
        <c:lblAlgn val="ctr"/>
        <c:lblOffset val="100"/>
        <c:noMultiLvlLbl val="0"/>
      </c:catAx>
      <c:valAx>
        <c:axId val="224680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46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711695917620782"/>
          <c:y val="0.23624282460519569"/>
          <c:w val="0.28846497846305796"/>
          <c:h val="0.54404469134055922"/>
        </c:manualLayout>
      </c:layout>
      <c:overlay val="0"/>
      <c:txPr>
        <a:bodyPr/>
        <a:lstStyle/>
        <a:p>
          <a:pPr>
            <a:defRPr sz="1200">
              <a:solidFill>
                <a:srgbClr val="4C4D4F"/>
              </a:solidFill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04653745204935E-2"/>
          <c:y val="2.6627218934911689E-3"/>
          <c:w val="0.95313231290013989"/>
          <c:h val="0.78048068566879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rgbClr val="82912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4C4D4F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Youth Incarceration 12 months</c:v>
                </c:pt>
                <c:pt idx="1">
                  <c:v>Tuition and Fees at a Public University</c:v>
                </c:pt>
                <c:pt idx="2">
                  <c:v>Tuition, Fees, Room &amp; Board at a Public University</c:v>
                </c:pt>
                <c:pt idx="3">
                  <c:v>Tuition and Fees for Public Two-Year College</c:v>
                </c:pt>
                <c:pt idx="4">
                  <c:v>Annual Cost of Public School</c:v>
                </c:pt>
                <c:pt idx="5">
                  <c:v>YouthBuild</c:v>
                </c:pt>
                <c:pt idx="6">
                  <c:v>Big Bros/ Big Sisters Mentoring Programs</c:v>
                </c:pt>
              </c:strCache>
            </c:strRef>
          </c:cat>
          <c:val>
            <c:numRef>
              <c:f>Sheet1!$B$2:$B$8</c:f>
              <c:numCache>
                <c:formatCode>_("$"* #,##0_);_("$"* \(#,##0\);_("$"* "-"??_);_(@_)</c:formatCode>
                <c:ptCount val="7"/>
                <c:pt idx="0">
                  <c:v>88000</c:v>
                </c:pt>
                <c:pt idx="1">
                  <c:v>7605</c:v>
                </c:pt>
                <c:pt idx="2">
                  <c:v>16140</c:v>
                </c:pt>
                <c:pt idx="3">
                  <c:v>2713</c:v>
                </c:pt>
                <c:pt idx="4">
                  <c:v>10259</c:v>
                </c:pt>
                <c:pt idx="5">
                  <c:v>17000</c:v>
                </c:pt>
                <c:pt idx="6">
                  <c:v>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21153664"/>
        <c:axId val="21155200"/>
      </c:barChart>
      <c:catAx>
        <c:axId val="2115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155200"/>
        <c:crosses val="autoZero"/>
        <c:auto val="1"/>
        <c:lblAlgn val="ctr"/>
        <c:lblOffset val="100"/>
        <c:noMultiLvlLbl val="0"/>
      </c:catAx>
      <c:valAx>
        <c:axId val="21155200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153664"/>
        <c:crosses val="autoZero"/>
        <c:crossBetween val="between"/>
        <c:majorUnit val="20000"/>
      </c:val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04653745204935E-2"/>
          <c:y val="2.6627218934911698E-3"/>
          <c:w val="0.95313231290013989"/>
          <c:h val="0.78048068566879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TRAUMA</c:v>
                </c:pt>
              </c:strCache>
            </c:strRef>
          </c:tx>
          <c:spPr>
            <a:solidFill>
              <a:srgbClr val="829120"/>
            </a:solidFill>
          </c:spPr>
          <c:invertIfNegative val="0"/>
          <c:dLbls>
            <c:txPr>
              <a:bodyPr/>
              <a:lstStyle/>
              <a:p>
                <a:pPr>
                  <a:defRPr sz="1399" b="1">
                    <a:solidFill>
                      <a:srgbClr val="4C4D4F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TERRIBLE</c:v>
                </c:pt>
                <c:pt idx="1">
                  <c:v>KILLED</c:v>
                </c:pt>
                <c:pt idx="2">
                  <c:v>SUICIDE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0.72</c:v>
                </c:pt>
                <c:pt idx="1">
                  <c:v>0.7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22641280"/>
        <c:axId val="22647168"/>
      </c:barChart>
      <c:catAx>
        <c:axId val="22641280"/>
        <c:scaling>
          <c:orientation val="minMax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899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647168"/>
        <c:crosses val="autoZero"/>
        <c:auto val="1"/>
        <c:lblAlgn val="ctr"/>
        <c:lblOffset val="100"/>
        <c:noMultiLvlLbl val="0"/>
      </c:catAx>
      <c:valAx>
        <c:axId val="226471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99">
                <a:solidFill>
                  <a:srgbClr val="4C4D4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64128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Sheet1!$J$19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829120"/>
              </a:solidFill>
            </a:ln>
          </c:spPr>
          <c:marker>
            <c:spPr>
              <a:solidFill>
                <a:srgbClr val="829120"/>
              </a:solidFill>
              <a:ln>
                <a:solidFill>
                  <a:srgbClr val="829120"/>
                </a:solidFill>
              </a:ln>
            </c:spPr>
          </c:marker>
          <c:cat>
            <c:numRef>
              <c:f>Sheet1!$D$20:$D$33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Sheet1!$J$20:$J$33</c:f>
              <c:numCache>
                <c:formatCode>General</c:formatCode>
                <c:ptCount val="14"/>
                <c:pt idx="0" formatCode="#,##0">
                  <c:v>105055</c:v>
                </c:pt>
                <c:pt idx="2" formatCode="#,##0">
                  <c:v>107493</c:v>
                </c:pt>
                <c:pt idx="4" formatCode="#,##0">
                  <c:v>104219</c:v>
                </c:pt>
                <c:pt idx="6" formatCode="#,##0">
                  <c:v>96531</c:v>
                </c:pt>
                <c:pt idx="9" formatCode="#,##0">
                  <c:v>92721</c:v>
                </c:pt>
                <c:pt idx="10" formatCode="#,##0">
                  <c:v>86814</c:v>
                </c:pt>
                <c:pt idx="13" formatCode="#,##0">
                  <c:v>70792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Sheet1!$K$19</c:f>
              <c:strCache>
                <c:ptCount val="1"/>
                <c:pt idx="0">
                  <c:v>Detained</c:v>
                </c:pt>
              </c:strCache>
            </c:strRef>
          </c:tx>
          <c:spPr>
            <a:ln>
              <a:solidFill>
                <a:srgbClr val="DD612B"/>
              </a:solidFill>
            </a:ln>
          </c:spPr>
          <c:marker>
            <c:spPr>
              <a:solidFill>
                <a:srgbClr val="DD612B"/>
              </a:solidFill>
              <a:ln>
                <a:solidFill>
                  <a:srgbClr val="DD612B"/>
                </a:solidFill>
              </a:ln>
            </c:spPr>
          </c:marker>
          <c:cat>
            <c:numRef>
              <c:f>Sheet1!$D$20:$D$33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Sheet1!$K$20:$K$33</c:f>
              <c:numCache>
                <c:formatCode>General</c:formatCode>
                <c:ptCount val="14"/>
                <c:pt idx="0" formatCode="#,##0">
                  <c:v>28040</c:v>
                </c:pt>
                <c:pt idx="2" formatCode="#,##0">
                  <c:v>28576</c:v>
                </c:pt>
                <c:pt idx="4" formatCode="#,##0">
                  <c:v>27418</c:v>
                </c:pt>
                <c:pt idx="6" formatCode="#,##0">
                  <c:v>26170</c:v>
                </c:pt>
                <c:pt idx="9" formatCode="#,##0">
                  <c:v>26238</c:v>
                </c:pt>
                <c:pt idx="10" formatCode="#,##0">
                  <c:v>24868</c:v>
                </c:pt>
                <c:pt idx="13" formatCode="#,##0">
                  <c:v>20579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Sheet1!$L$19</c:f>
              <c:strCache>
                <c:ptCount val="1"/>
                <c:pt idx="0">
                  <c:v>Committed</c:v>
                </c:pt>
              </c:strCache>
            </c:strRef>
          </c:tx>
          <c:spPr>
            <a:ln>
              <a:solidFill>
                <a:srgbClr val="E9AF1D"/>
              </a:solidFill>
            </a:ln>
          </c:spPr>
          <c:marker>
            <c:spPr>
              <a:solidFill>
                <a:srgbClr val="E9AF1D"/>
              </a:solidFill>
              <a:ln>
                <a:solidFill>
                  <a:srgbClr val="E9AF1D"/>
                </a:solidFill>
              </a:ln>
            </c:spPr>
          </c:marker>
          <c:cat>
            <c:numRef>
              <c:f>Sheet1!$D$20:$D$33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Sheet1!$L$20:$L$33</c:f>
              <c:numCache>
                <c:formatCode>General</c:formatCode>
                <c:ptCount val="14"/>
                <c:pt idx="0" formatCode="#,##0">
                  <c:v>75406</c:v>
                </c:pt>
                <c:pt idx="2" formatCode="#,##0">
                  <c:v>77835</c:v>
                </c:pt>
                <c:pt idx="4" formatCode="#,##0">
                  <c:v>76190</c:v>
                </c:pt>
                <c:pt idx="6" formatCode="#,##0">
                  <c:v>68982</c:v>
                </c:pt>
                <c:pt idx="9" formatCode="#,##0">
                  <c:v>64532</c:v>
                </c:pt>
                <c:pt idx="10" formatCode="#,##0">
                  <c:v>60412</c:v>
                </c:pt>
                <c:pt idx="13" formatCode="#,##0">
                  <c:v>48427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23200"/>
        <c:axId val="22725376"/>
      </c:lineChart>
      <c:catAx>
        <c:axId val="2272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4C4D4F"/>
                </a:solidFill>
              </a:defRPr>
            </a:pPr>
            <a:endParaRPr lang="en-US"/>
          </a:p>
        </c:txPr>
        <c:crossAx val="22725376"/>
        <c:crosses val="autoZero"/>
        <c:auto val="1"/>
        <c:lblAlgn val="ctr"/>
        <c:lblOffset val="100"/>
        <c:noMultiLvlLbl val="0"/>
      </c:catAx>
      <c:valAx>
        <c:axId val="227253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4C4D4F"/>
                </a:solidFill>
              </a:defRPr>
            </a:pPr>
            <a:endParaRPr lang="en-US"/>
          </a:p>
        </c:txPr>
        <c:crossAx val="227232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rgbClr val="4C4D4F"/>
              </a:solidFill>
            </a:defRPr>
          </a:pPr>
          <a:endParaRPr lang="en-US"/>
        </a:p>
      </c:txPr>
    </c:legend>
    <c:plotVisOnly val="0"/>
    <c:dispBlanksAs val="span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Committed Youth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 formatCode="_(* #,##0_);_(* \(#,##0\);_(* &quot;-&quot;??_);_(@_)">
                  <c:v>75406</c:v>
                </c:pt>
                <c:pt idx="2" formatCode="_(* #,##0_);_(* \(#,##0\);_(* &quot;-&quot;??_);_(@_)">
                  <c:v>77835</c:v>
                </c:pt>
                <c:pt idx="4" formatCode="_(* #,##0_);_(* \(#,##0\);_(* &quot;-&quot;??_);_(@_)">
                  <c:v>76190</c:v>
                </c:pt>
                <c:pt idx="6" formatCode="_(* #,##0_);_(* \(#,##0\);_(* &quot;-&quot;??_);_(@_)">
                  <c:v>68982</c:v>
                </c:pt>
                <c:pt idx="9" formatCode="_(* #,##0_);_(* \(#,##0\);_(* &quot;-&quot;??_);_(@_)">
                  <c:v>64532</c:v>
                </c:pt>
                <c:pt idx="10" formatCode="_(* #,##0_);_(* \(#,##0\);_(* &quot;-&quot;??_);_(@_)">
                  <c:v>60412</c:v>
                </c:pt>
                <c:pt idx="13" formatCode="_(* #,##0_);_(* \(#,##0\);_(* &quot;-&quot;??_);_(@_)">
                  <c:v>48427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02080"/>
        <c:axId val="295042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Violent Crime Index</c:v>
                </c:pt>
              </c:strCache>
            </c:strRef>
          </c:tx>
          <c:spPr>
            <a:ln>
              <a:solidFill>
                <a:srgbClr val="DA5521"/>
              </a:solidFill>
            </a:ln>
          </c:spPr>
          <c:marker>
            <c:symbol val="square"/>
            <c:size val="7"/>
            <c:spPr>
              <a:solidFill>
                <a:srgbClr val="DA5521"/>
              </a:solidFill>
              <a:ln>
                <a:noFill/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123180</c:v>
                </c:pt>
                <c:pt idx="1">
                  <c:v>112230</c:v>
                </c:pt>
                <c:pt idx="2">
                  <c:v>102930</c:v>
                </c:pt>
                <c:pt idx="3">
                  <c:v>97770</c:v>
                </c:pt>
                <c:pt idx="4">
                  <c:v>96150</c:v>
                </c:pt>
                <c:pt idx="5">
                  <c:v>91570</c:v>
                </c:pt>
                <c:pt idx="6">
                  <c:v>90650</c:v>
                </c:pt>
                <c:pt idx="7">
                  <c:v>89890</c:v>
                </c:pt>
                <c:pt idx="8">
                  <c:v>94680</c:v>
                </c:pt>
                <c:pt idx="9">
                  <c:v>99510</c:v>
                </c:pt>
                <c:pt idx="10">
                  <c:v>95780</c:v>
                </c:pt>
                <c:pt idx="11">
                  <c:v>95040</c:v>
                </c:pt>
                <c:pt idx="12">
                  <c:v>85890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Nonindex</c:v>
                </c:pt>
              </c:strCache>
            </c:strRef>
          </c:tx>
          <c:spPr>
            <a:ln>
              <a:solidFill>
                <a:srgbClr val="E9AF1D"/>
              </a:solidFill>
            </a:ln>
          </c:spPr>
          <c:marker>
            <c:symbol val="triangle"/>
            <c:size val="9"/>
            <c:spPr>
              <a:solidFill>
                <a:srgbClr val="E9AF1D"/>
              </a:solidFill>
              <a:ln>
                <a:noFill/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Sheet1!$D$2:$D$15</c:f>
              <c:numCache>
                <c:formatCode>_(* #,##0_);_(* \(#,##0\);_(* "-"??_);_(@_)</c:formatCode>
                <c:ptCount val="14"/>
                <c:pt idx="0">
                  <c:v>239400</c:v>
                </c:pt>
                <c:pt idx="1">
                  <c:v>232300</c:v>
                </c:pt>
                <c:pt idx="2">
                  <c:v>225800</c:v>
                </c:pt>
                <c:pt idx="3">
                  <c:v>229200</c:v>
                </c:pt>
                <c:pt idx="4">
                  <c:v>235400</c:v>
                </c:pt>
                <c:pt idx="5">
                  <c:v>232900</c:v>
                </c:pt>
                <c:pt idx="6">
                  <c:v>236600</c:v>
                </c:pt>
                <c:pt idx="7">
                  <c:v>246900</c:v>
                </c:pt>
                <c:pt idx="8">
                  <c:v>246400</c:v>
                </c:pt>
                <c:pt idx="9">
                  <c:v>246500</c:v>
                </c:pt>
                <c:pt idx="10">
                  <c:v>238300</c:v>
                </c:pt>
                <c:pt idx="11">
                  <c:v>229400</c:v>
                </c:pt>
                <c:pt idx="12">
                  <c:v>219700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02080"/>
        <c:axId val="2950425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Arrests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diamond"/>
            <c:size val="9"/>
            <c:spPr>
              <a:solidFill>
                <a:srgbClr val="829120"/>
              </a:solidFill>
              <a:ln>
                <a:noFill/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2776900</c:v>
                </c:pt>
                <c:pt idx="1">
                  <c:v>2522400</c:v>
                </c:pt>
                <c:pt idx="2">
                  <c:v>2324300</c:v>
                </c:pt>
                <c:pt idx="3">
                  <c:v>2267100</c:v>
                </c:pt>
                <c:pt idx="4">
                  <c:v>2191900</c:v>
                </c:pt>
                <c:pt idx="5">
                  <c:v>2221800</c:v>
                </c:pt>
                <c:pt idx="6">
                  <c:v>2183600</c:v>
                </c:pt>
                <c:pt idx="7">
                  <c:v>2161400</c:v>
                </c:pt>
                <c:pt idx="8">
                  <c:v>2129800</c:v>
                </c:pt>
                <c:pt idx="9">
                  <c:v>2195200</c:v>
                </c:pt>
                <c:pt idx="10">
                  <c:v>2153600</c:v>
                </c:pt>
                <c:pt idx="11">
                  <c:v>2086500</c:v>
                </c:pt>
                <c:pt idx="12">
                  <c:v>1906600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07584"/>
        <c:axId val="29505792"/>
      </c:lineChart>
      <c:catAx>
        <c:axId val="2950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4C4D4F"/>
                </a:solidFill>
              </a:defRPr>
            </a:pPr>
            <a:endParaRPr lang="en-US"/>
          </a:p>
        </c:txPr>
        <c:crossAx val="29504256"/>
        <c:crosses val="autoZero"/>
        <c:auto val="1"/>
        <c:lblAlgn val="ctr"/>
        <c:lblOffset val="100"/>
        <c:noMultiLvlLbl val="0"/>
      </c:catAx>
      <c:valAx>
        <c:axId val="2950425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4C4D4F"/>
                </a:solidFill>
              </a:defRPr>
            </a:pPr>
            <a:endParaRPr lang="en-US"/>
          </a:p>
        </c:txPr>
        <c:crossAx val="29502080"/>
        <c:crosses val="autoZero"/>
        <c:crossBetween val="between"/>
      </c:valAx>
      <c:valAx>
        <c:axId val="2950579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4C4D4F"/>
                </a:solidFill>
              </a:defRPr>
            </a:pPr>
            <a:endParaRPr lang="en-US"/>
          </a:p>
        </c:txPr>
        <c:crossAx val="29507584"/>
        <c:crosses val="max"/>
        <c:crossBetween val="between"/>
      </c:valAx>
      <c:catAx>
        <c:axId val="29507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50579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000">
              <a:solidFill>
                <a:srgbClr val="4C4D4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6" rIns="92287" bIns="46146" numCol="1" anchor="t" anchorCtr="0" compatLnSpc="1">
            <a:prstTxWarp prst="textNoShape">
              <a:avLst/>
            </a:prstTxWarp>
          </a:bodyPr>
          <a:lstStyle>
            <a:lvl1pPr algn="l" defTabSz="92225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6" rIns="92287" bIns="46146" numCol="1" anchor="t" anchorCtr="0" compatLnSpc="1">
            <a:prstTxWarp prst="textNoShape">
              <a:avLst/>
            </a:prstTxWarp>
          </a:bodyPr>
          <a:lstStyle>
            <a:lvl1pPr algn="r" defTabSz="92225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6" rIns="92287" bIns="46146" numCol="1" anchor="b" anchorCtr="0" compatLnSpc="1">
            <a:prstTxWarp prst="textNoShape">
              <a:avLst/>
            </a:prstTxWarp>
          </a:bodyPr>
          <a:lstStyle>
            <a:lvl1pPr algn="l" defTabSz="92225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6" rIns="92287" bIns="46146" numCol="1" anchor="b" anchorCtr="0" compatLnSpc="1">
            <a:prstTxWarp prst="textNoShape">
              <a:avLst/>
            </a:prstTxWarp>
          </a:bodyPr>
          <a:lstStyle>
            <a:lvl1pPr algn="r" defTabSz="922256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3EBE3ACB-5205-43AC-A0BE-071DE1E2F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7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6" rIns="92287" bIns="46146" numCol="1" anchor="t" anchorCtr="0" compatLnSpc="1">
            <a:prstTxWarp prst="textNoShape">
              <a:avLst/>
            </a:prstTxWarp>
          </a:bodyPr>
          <a:lstStyle>
            <a:lvl1pPr algn="l" defTabSz="92225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6" rIns="92287" bIns="46146" numCol="1" anchor="t" anchorCtr="0" compatLnSpc="1">
            <a:prstTxWarp prst="textNoShape">
              <a:avLst/>
            </a:prstTxWarp>
          </a:bodyPr>
          <a:lstStyle>
            <a:lvl1pPr algn="r" defTabSz="92225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6" rIns="92287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6" rIns="92287" bIns="46146" numCol="1" anchor="b" anchorCtr="0" compatLnSpc="1">
            <a:prstTxWarp prst="textNoShape">
              <a:avLst/>
            </a:prstTxWarp>
          </a:bodyPr>
          <a:lstStyle>
            <a:lvl1pPr algn="l" defTabSz="92225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6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7" tIns="46146" rIns="92287" bIns="46146" numCol="1" anchor="b" anchorCtr="0" compatLnSpc="1">
            <a:prstTxWarp prst="textNoShape">
              <a:avLst/>
            </a:prstTxWarp>
          </a:bodyPr>
          <a:lstStyle>
            <a:lvl1pPr algn="r" defTabSz="922256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323D531D-02EE-4F61-8957-9FE62DC73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37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8978DB-3F41-4EFA-B0AA-F972EA12AA9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D531D-02EE-4F61-8957-9FE62DC73E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D531D-02EE-4F61-8957-9FE62DC73E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1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D531D-02EE-4F61-8957-9FE62DC73E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1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D531D-02EE-4F61-8957-9FE62DC73E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020D25-0A2D-4B5F-84D4-F985068522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020D25-0A2D-4B5F-84D4-F985068522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020D25-0A2D-4B5F-84D4-F985068522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D531D-02EE-4F61-8957-9FE62DC73E2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D531D-02EE-4F61-8957-9FE62DC73E2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D531D-02EE-4F61-8957-9FE62DC73E2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D531D-02EE-4F61-8957-9FE62DC73E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020D25-0A2D-4B5F-84D4-F985068522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020D25-0A2D-4B5F-84D4-F985068522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020D25-0A2D-4B5F-84D4-F985068522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D531D-02EE-4F61-8957-9FE62DC73E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98600" y="431800"/>
            <a:ext cx="10161588" cy="762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D531D-02EE-4F61-8957-9FE62DC73E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D531D-02EE-4F61-8957-9FE62DC73E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30" y="343852"/>
            <a:ext cx="8484354" cy="4579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3702" y="1293465"/>
            <a:ext cx="8441074" cy="50977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BB514-A81C-4FE5-8225-DCDC95F74B2E}" type="slidenum">
              <a:rPr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2pPr lvl="1">
              <a:defRPr>
                <a:latin typeface="Arial" charset="0"/>
                <a:cs typeface="Arial" charset="0"/>
              </a:defRPr>
            </a:lvl2pPr>
          </a:lstStyle>
          <a:p>
            <a:pPr lvl="1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3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52400" y="1447800"/>
            <a:ext cx="8839200" cy="5254624"/>
          </a:xfrm>
          <a:prstGeom prst="rect">
            <a:avLst/>
          </a:prstGeom>
          <a:noFill/>
          <a:ln w="9525" cap="flat" cmpd="sng" algn="ctr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Arial" charset="0"/>
            </a:endParaRPr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152400" y="152400"/>
            <a:ext cx="8869680" cy="123063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8" r:id="rId4"/>
    <p:sldLayoutId id="214748365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chart" Target="../charts/chart7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chart" Target="../charts/chart10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hyperlink" Target="http://www.msnbc.msn.com/id/23889321/" TargetMode="Externa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9"/>
          <p:cNvSpPr>
            <a:spLocks noChangeArrowheads="1"/>
          </p:cNvSpPr>
          <p:nvPr/>
        </p:nvSpPr>
        <p:spPr bwMode="auto">
          <a:xfrm>
            <a:off x="2133600" y="3076574"/>
            <a:ext cx="46482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ts val="200"/>
              </a:spcBef>
              <a:defRPr/>
            </a:pPr>
            <a:r>
              <a:rPr lang="en-US" sz="2000" b="1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FEDERAL ADVISORY COMMITTEE</a:t>
            </a:r>
          </a:p>
          <a:p>
            <a:pPr algn="ctr" eaLnBrk="0" hangingPunct="0">
              <a:spcBef>
                <a:spcPts val="200"/>
              </a:spcBef>
              <a:defRPr/>
            </a:pPr>
            <a:r>
              <a:rPr lang="en-US" sz="2000" b="1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on JUVENILE JUSTICE</a:t>
            </a:r>
            <a:endParaRPr lang="en-US" sz="2000" b="1" dirty="0">
              <a:solidFill>
                <a:srgbClr val="4C4D4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200"/>
              </a:spcBef>
              <a:defRPr/>
            </a:pPr>
            <a:r>
              <a:rPr lang="en-US" sz="2000" b="1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U.S. Department of Justice  </a:t>
            </a:r>
          </a:p>
          <a:p>
            <a:pPr algn="ctr" eaLnBrk="0" hangingPunct="0">
              <a:spcBef>
                <a:spcPts val="200"/>
              </a:spcBef>
              <a:defRPr/>
            </a:pPr>
            <a:r>
              <a:rPr lang="en-US" sz="2000" b="1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October 19, </a:t>
            </a:r>
            <a:r>
              <a:rPr lang="en-US" sz="2000" b="1" dirty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2012</a:t>
            </a:r>
          </a:p>
        </p:txBody>
      </p:sp>
      <p:sp>
        <p:nvSpPr>
          <p:cNvPr id="2051" name="Line 32"/>
          <p:cNvSpPr>
            <a:spLocks noChangeShapeType="1"/>
          </p:cNvSpPr>
          <p:nvPr/>
        </p:nvSpPr>
        <p:spPr bwMode="auto">
          <a:xfrm>
            <a:off x="334963" y="609600"/>
            <a:ext cx="8504237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Rectangle 33"/>
          <p:cNvSpPr>
            <a:spLocks noChangeArrowheads="1"/>
          </p:cNvSpPr>
          <p:nvPr/>
        </p:nvSpPr>
        <p:spPr bwMode="auto">
          <a:xfrm>
            <a:off x="5257800" y="277813"/>
            <a:ext cx="362585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600" b="1" i="1" dirty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Annie E. Casey Foundation</a:t>
            </a:r>
          </a:p>
        </p:txBody>
      </p:sp>
      <p:sp>
        <p:nvSpPr>
          <p:cNvPr id="2053" name="Line 35"/>
          <p:cNvSpPr>
            <a:spLocks noChangeShapeType="1"/>
          </p:cNvSpPr>
          <p:nvPr/>
        </p:nvSpPr>
        <p:spPr bwMode="auto">
          <a:xfrm>
            <a:off x="334963" y="6324600"/>
            <a:ext cx="8504237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228600" y="1219200"/>
            <a:ext cx="8763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Reform Trends in Juvenile Justice:</a:t>
            </a:r>
            <a:endParaRPr lang="en-US" sz="2800" b="1" dirty="0">
              <a:solidFill>
                <a:srgbClr val="4C4D4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2800" b="1" kern="0" dirty="0" smtClean="0">
                <a:solidFill>
                  <a:srgbClr val="4C4D4F"/>
                </a:solidFill>
                <a:latin typeface="Arial" pitchFamily="34" charset="0"/>
                <a:ea typeface="+mj-ea"/>
                <a:cs typeface="Arial" pitchFamily="34" charset="0"/>
              </a:rPr>
              <a:t>Reducing Reliance on Detention and Incarceration</a:t>
            </a:r>
            <a:endParaRPr lang="en-US" sz="2800" b="1" kern="0" dirty="0">
              <a:solidFill>
                <a:srgbClr val="4C4D4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676400" y="4724400"/>
            <a:ext cx="5791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Bart Lubow, Director</a:t>
            </a:r>
          </a:p>
          <a:p>
            <a:pPr algn="ctr" eaLnBrk="0" hangingPunct="0">
              <a:defRPr/>
            </a:pPr>
            <a:r>
              <a:rPr lang="en-US" b="1" kern="0" dirty="0">
                <a:solidFill>
                  <a:srgbClr val="4C4D4F"/>
                </a:solidFill>
                <a:latin typeface="Arial" pitchFamily="34" charset="0"/>
                <a:ea typeface="+mj-ea"/>
                <a:cs typeface="Arial" pitchFamily="34" charset="0"/>
              </a:rPr>
              <a:t>Juvenile Justice Strategy Group</a:t>
            </a:r>
          </a:p>
          <a:p>
            <a:pPr algn="ctr" eaLnBrk="0" hangingPunct="0">
              <a:defRPr/>
            </a:pPr>
            <a:r>
              <a:rPr lang="en-US" b="1" kern="0" dirty="0">
                <a:solidFill>
                  <a:srgbClr val="4C4D4F"/>
                </a:solidFill>
                <a:latin typeface="Arial" pitchFamily="34" charset="0"/>
                <a:ea typeface="+mj-ea"/>
                <a:cs typeface="Arial" pitchFamily="34" charset="0"/>
              </a:rPr>
              <a:t>Annie E. Casey  Foundation</a:t>
            </a:r>
          </a:p>
        </p:txBody>
      </p:sp>
    </p:spTree>
    <p:extLst>
      <p:ext uri="{BB962C8B-B14F-4D97-AF65-F5344CB8AC3E}">
        <p14:creationId xmlns:p14="http://schemas.microsoft.com/office/powerpoint/2010/main" val="6933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657600" y="743856"/>
            <a:ext cx="1835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INADEQUATE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3" name="Title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981200" y="378504"/>
            <a:ext cx="5638800" cy="427038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Deep End of the Juvenile Justice System is:</a:t>
            </a:r>
            <a:endParaRPr lang="en-US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600540"/>
              </p:ext>
            </p:extLst>
          </p:nvPr>
        </p:nvGraphicFramePr>
        <p:xfrm>
          <a:off x="287338" y="2400300"/>
          <a:ext cx="842962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39738" y="1563688"/>
            <a:ext cx="727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4C4D4F"/>
                </a:solidFill>
              </a:rPr>
              <a:t>TRAUMATIC PASTS OF CONFINED YOUTH: PERCENTAGE OF YOUTH IN JUVENILE CORRECTIONAL FACILITIES WHO HAVE EVER:</a:t>
            </a:r>
          </a:p>
        </p:txBody>
      </p:sp>
      <p:sp>
        <p:nvSpPr>
          <p:cNvPr id="11" name="Notes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113" y="6415088"/>
            <a:ext cx="81248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4C4D4F"/>
                </a:solidFill>
              </a:rPr>
              <a:t>SOURCE: Online data analysis of the Survey of Youth in Residential Placement, U.S. Office of Juvenile Justice and Delinquency Prevention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92138" y="2820988"/>
            <a:ext cx="647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ATTEMPTED SUICIDE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92138" y="3962400"/>
            <a:ext cx="6477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“SEEN SOMEONE SEVERELY INJURED OR KILLED”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92138" y="5118100"/>
            <a:ext cx="647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“HAD SOMETHING VERY BAD OR TERRIBLE HAPPEN TO YOU”</a:t>
            </a:r>
          </a:p>
        </p:txBody>
      </p:sp>
    </p:spTree>
    <p:extLst>
      <p:ext uri="{BB962C8B-B14F-4D97-AF65-F5344CB8AC3E}">
        <p14:creationId xmlns:p14="http://schemas.microsoft.com/office/powerpoint/2010/main" val="15923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43357" y="6477000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4C4D4F"/>
                </a:solidFill>
              </a:rPr>
              <a:t>Source: Census of Juveniles in Residential Placement</a:t>
            </a:r>
            <a:endParaRPr lang="en-US" sz="900" dirty="0">
              <a:solidFill>
                <a:srgbClr val="4C4D4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54864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4C4D4F"/>
                </a:solidFill>
              </a:rPr>
              <a:t>Incarceration is on the decline</a:t>
            </a:r>
          </a:p>
          <a:p>
            <a:pPr marL="352425" lvl="1" indent="-171450">
              <a:spcBef>
                <a:spcPts val="300"/>
              </a:spcBef>
              <a:buClr>
                <a:srgbClr val="DA552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4C4D4F"/>
                </a:solidFill>
              </a:rPr>
              <a:t>Among both detained and committed </a:t>
            </a:r>
            <a:r>
              <a:rPr lang="en-US" sz="1400" dirty="0" smtClean="0">
                <a:solidFill>
                  <a:srgbClr val="4C4D4F"/>
                </a:solidFill>
              </a:rPr>
              <a:t>youth</a:t>
            </a:r>
          </a:p>
          <a:p>
            <a:pPr marL="352425" lvl="1" indent="-171450">
              <a:spcBef>
                <a:spcPts val="300"/>
              </a:spcBef>
              <a:buClr>
                <a:srgbClr val="DA552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4C4D4F"/>
                </a:solidFill>
              </a:rPr>
              <a:t>More </a:t>
            </a:r>
            <a:r>
              <a:rPr lang="en-US" sz="1400" dirty="0">
                <a:solidFill>
                  <a:srgbClr val="4C4D4F"/>
                </a:solidFill>
              </a:rPr>
              <a:t>rapid &amp; broad-based decreases since 2006 than </a:t>
            </a:r>
            <a:r>
              <a:rPr lang="en-US" sz="1400" dirty="0" smtClean="0">
                <a:solidFill>
                  <a:srgbClr val="4C4D4F"/>
                </a:solidFill>
              </a:rPr>
              <a:t>prior</a:t>
            </a:r>
            <a:endParaRPr lang="en-US" sz="1400" dirty="0">
              <a:solidFill>
                <a:srgbClr val="4C4D4F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979955"/>
              </p:ext>
            </p:extLst>
          </p:nvPr>
        </p:nvGraphicFramePr>
        <p:xfrm>
          <a:off x="381000" y="2916028"/>
          <a:ext cx="4942114" cy="348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71555"/>
              </p:ext>
            </p:extLst>
          </p:nvPr>
        </p:nvGraphicFramePr>
        <p:xfrm>
          <a:off x="5536278" y="2144484"/>
          <a:ext cx="3150522" cy="4122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174"/>
                <a:gridCol w="1050174"/>
                <a:gridCol w="1050174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200" b="0" dirty="0" smtClean="0">
                          <a:solidFill>
                            <a:srgbClr val="4C4D4F"/>
                          </a:solidFill>
                          <a:latin typeface="+mn-lt"/>
                        </a:rPr>
                        <a:t>Annual Rate of Change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200" b="0" baseline="0" dirty="0" smtClean="0">
                          <a:solidFill>
                            <a:srgbClr val="4C4D4F"/>
                          </a:solidFill>
                          <a:latin typeface="+mn-lt"/>
                        </a:rPr>
                        <a:t>1996-2006</a:t>
                      </a:r>
                      <a:endParaRPr lang="en-US" sz="1200" b="0" dirty="0">
                        <a:solidFill>
                          <a:srgbClr val="4C4D4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200" b="0" dirty="0" smtClean="0">
                          <a:solidFill>
                            <a:srgbClr val="4C4D4F"/>
                          </a:solidFill>
                          <a:latin typeface="+mn-lt"/>
                        </a:rPr>
                        <a:t>Annual Rate of Change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200" b="0" dirty="0" smtClean="0">
                          <a:solidFill>
                            <a:srgbClr val="4C4D4F"/>
                          </a:solidFill>
                          <a:latin typeface="+mn-lt"/>
                        </a:rPr>
                        <a:t>2006-2010</a:t>
                      </a:r>
                      <a:endParaRPr lang="en-US" sz="1200" b="0" dirty="0">
                        <a:solidFill>
                          <a:srgbClr val="4C4D4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950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829120"/>
                          </a:solidFill>
                          <a:latin typeface="+mn-lt"/>
                        </a:rPr>
                        <a:t>Total</a:t>
                      </a:r>
                      <a:endParaRPr lang="en-US" sz="1200" b="0" dirty="0">
                        <a:solidFill>
                          <a:srgbClr val="82912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4C4D4F"/>
                          </a:solidFill>
                        </a:rPr>
                        <a:t>-2.1%</a:t>
                      </a:r>
                      <a:endParaRPr lang="en-US" sz="1200" b="1" dirty="0">
                        <a:solidFill>
                          <a:srgbClr val="4C4D4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4C4D4F"/>
                          </a:solidFill>
                        </a:rPr>
                        <a:t>-6.5%</a:t>
                      </a:r>
                      <a:endParaRPr lang="en-US" sz="1200" b="1" dirty="0">
                        <a:solidFill>
                          <a:srgbClr val="4C4D4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950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829120"/>
                          </a:solidFill>
                          <a:latin typeface="+mn-lt"/>
                        </a:rPr>
                        <a:t>Detained</a:t>
                      </a:r>
                      <a:endParaRPr lang="en-US" sz="1200" b="0" dirty="0">
                        <a:solidFill>
                          <a:srgbClr val="82912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4C4D4F"/>
                          </a:solidFill>
                        </a:rPr>
                        <a:t>-1.2%</a:t>
                      </a:r>
                      <a:endParaRPr lang="en-US" sz="1200" b="1" dirty="0">
                        <a:solidFill>
                          <a:srgbClr val="4C4D4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4C4D4F"/>
                          </a:solidFill>
                        </a:rPr>
                        <a:t>-5.9%</a:t>
                      </a:r>
                      <a:endParaRPr lang="en-US" sz="1200" b="1" dirty="0">
                        <a:solidFill>
                          <a:srgbClr val="4C4D4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950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829120"/>
                          </a:solidFill>
                          <a:latin typeface="+mn-lt"/>
                        </a:rPr>
                        <a:t>Committed</a:t>
                      </a:r>
                      <a:endParaRPr lang="en-US" sz="1200" b="0" dirty="0">
                        <a:solidFill>
                          <a:srgbClr val="82912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4C4D4F"/>
                          </a:solidFill>
                        </a:rPr>
                        <a:t>-2.6%</a:t>
                      </a:r>
                      <a:endParaRPr lang="en-US" sz="1200" b="1" dirty="0">
                        <a:solidFill>
                          <a:srgbClr val="4C4D4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4C4D4F"/>
                          </a:solidFill>
                        </a:rPr>
                        <a:t>-6.9%</a:t>
                      </a:r>
                      <a:endParaRPr lang="en-US" sz="1200" b="1" dirty="0">
                        <a:solidFill>
                          <a:srgbClr val="4C4D4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76514" y="2667000"/>
            <a:ext cx="472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200" dirty="0" smtClean="0">
                <a:solidFill>
                  <a:srgbClr val="4C4D4F"/>
                </a:solidFill>
              </a:rPr>
              <a:t>NATIONAL INCARCERATION TRENDS (1997-2010)</a:t>
            </a:r>
            <a:endParaRPr lang="en-US" sz="1200" dirty="0">
              <a:solidFill>
                <a:srgbClr val="4C4D4F"/>
              </a:solidFill>
              <a:latin typeface="Calibri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81000" y="381000"/>
            <a:ext cx="8382000" cy="8563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200" dirty="0" smtClean="0">
                <a:solidFill>
                  <a:schemeClr val="bg1"/>
                </a:solidFill>
              </a:rPr>
              <a:t>As a whole, juvenile incarceration in the United States is falling at an accelerating rate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533400" y="381000"/>
            <a:ext cx="8382000" cy="8563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200" dirty="0" smtClean="0">
                <a:solidFill>
                  <a:schemeClr val="bg1"/>
                </a:solidFill>
              </a:rPr>
              <a:t>While overall juvenile crime is also down, this does not tell the whole story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856601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1200" dirty="0" smtClean="0">
                <a:solidFill>
                  <a:srgbClr val="4C4D4F"/>
                </a:solidFill>
              </a:rPr>
              <a:t>NATIONAL ARREST TRENDS (1997-2009)</a:t>
            </a:r>
            <a:endParaRPr lang="en-US" sz="1200" dirty="0">
              <a:solidFill>
                <a:srgbClr val="4C4D4F"/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85023594"/>
              </p:ext>
            </p:extLst>
          </p:nvPr>
        </p:nvGraphicFramePr>
        <p:xfrm>
          <a:off x="609600" y="2209800"/>
          <a:ext cx="54102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168571" y="1752600"/>
            <a:ext cx="259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lvl="1" indent="-171450">
              <a:spcBef>
                <a:spcPts val="0"/>
              </a:spcBef>
              <a:spcAft>
                <a:spcPts val="1200"/>
              </a:spcAft>
              <a:buClr>
                <a:srgbClr val="DA552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4C4D4F"/>
                </a:solidFill>
              </a:rPr>
              <a:t>Total arrests are down 31%, and most of this decline is explained by the drop in Violent Index Offenses which are down 30%</a:t>
            </a:r>
          </a:p>
          <a:p>
            <a:pPr marL="352425" lvl="1" indent="-171450">
              <a:spcBef>
                <a:spcPts val="0"/>
              </a:spcBef>
              <a:spcAft>
                <a:spcPts val="1200"/>
              </a:spcAft>
              <a:buClr>
                <a:srgbClr val="DA5521"/>
              </a:buClr>
              <a:buFont typeface="Arial" pitchFamily="34" charset="0"/>
              <a:buChar char="•"/>
            </a:pPr>
            <a:r>
              <a:rPr lang="en-US" sz="1400" dirty="0" err="1" smtClean="0">
                <a:solidFill>
                  <a:srgbClr val="4C4D4F"/>
                </a:solidFill>
              </a:rPr>
              <a:t>Nonindex</a:t>
            </a:r>
            <a:r>
              <a:rPr lang="en-US" sz="1400" dirty="0" smtClean="0">
                <a:solidFill>
                  <a:srgbClr val="4C4D4F"/>
                </a:solidFill>
              </a:rPr>
              <a:t> offenses declined only 8% since 1997, and actually increased in the early 2000s</a:t>
            </a:r>
          </a:p>
          <a:p>
            <a:pPr marL="352425" lvl="1" indent="-171450">
              <a:spcBef>
                <a:spcPts val="0"/>
              </a:spcBef>
              <a:spcAft>
                <a:spcPts val="1200"/>
              </a:spcAft>
              <a:buClr>
                <a:srgbClr val="DA5521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4C4D4F"/>
                </a:solidFill>
              </a:rPr>
              <a:t>However, the number of committed youth in residential facilities has dropped by 36%, which means that it cannot be explained by changes in crime trends alone</a:t>
            </a:r>
          </a:p>
        </p:txBody>
      </p:sp>
    </p:spTree>
    <p:extLst>
      <p:ext uri="{BB962C8B-B14F-4D97-AF65-F5344CB8AC3E}">
        <p14:creationId xmlns:p14="http://schemas.microsoft.com/office/powerpoint/2010/main" val="40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770744" y="518886"/>
            <a:ext cx="5638800" cy="427038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 it safe to reduce juvenile incarceration?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92138" y="2820988"/>
            <a:ext cx="647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ATTEMPTED SUICIDE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92138" y="3962400"/>
            <a:ext cx="6477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“SEEN SOMEONE SEVERELY INJURED OR KILLED”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92138" y="5118100"/>
            <a:ext cx="647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“HAD SOMETHING VERY BAD OR TERRIBLE HAPPEN TO YOU”</a:t>
            </a:r>
          </a:p>
        </p:txBody>
      </p:sp>
      <p:graphicFrame>
        <p:nvGraphicFramePr>
          <p:cNvPr id="1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554643"/>
              </p:ext>
            </p:extLst>
          </p:nvPr>
        </p:nvGraphicFramePr>
        <p:xfrm>
          <a:off x="287338" y="2346098"/>
          <a:ext cx="842962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39738" y="1509486"/>
            <a:ext cx="786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4C4D4F"/>
                </a:solidFill>
              </a:rPr>
              <a:t>JUVENILE VIOLENT INDEX ARREST TRENDS IN STATES WITH DECLINING AND INCREASING JUVENILE CONFINEMENT RATES (1997-2007)</a:t>
            </a:r>
          </a:p>
        </p:txBody>
      </p:sp>
      <p:sp>
        <p:nvSpPr>
          <p:cNvPr id="17" name="Notes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113" y="6375173"/>
            <a:ext cx="812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4C4D4F"/>
                </a:solidFill>
              </a:rPr>
              <a:t>SOURCE: Author’s analysis, using data from the 1997 and 2007 Census of Juveniles in Residential Placement; and 1997 and 2007 FBI Arrest Statistics, both available at www.ojjdp.gov/ojstabb.</a:t>
            </a:r>
          </a:p>
        </p:txBody>
      </p:sp>
    </p:spTree>
    <p:extLst>
      <p:ext uri="{BB962C8B-B14F-4D97-AF65-F5344CB8AC3E}">
        <p14:creationId xmlns:p14="http://schemas.microsoft.com/office/powerpoint/2010/main" val="40756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143000" y="381000"/>
            <a:ext cx="7010400" cy="503238"/>
          </a:xfrm>
          <a:ln>
            <a:noFill/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of 2011, JDAI sites had reduced detention populations by 41%</a:t>
            </a:r>
            <a:endParaRPr lang="en-US" sz="2200" dirty="0" smtClean="0">
              <a:solidFill>
                <a:srgbClr val="DD612B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22528813"/>
              </p:ext>
            </p:extLst>
          </p:nvPr>
        </p:nvGraphicFramePr>
        <p:xfrm>
          <a:off x="181428" y="1719943"/>
          <a:ext cx="896257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0" y="1465944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C4D4F"/>
                </a:solidFill>
              </a:rPr>
              <a:t>Change in Average Daily Population (ADP) by Grantee</a:t>
            </a:r>
          </a:p>
          <a:p>
            <a:pPr algn="ctr"/>
            <a:r>
              <a:rPr lang="en-US" sz="1400" b="1" dirty="0" smtClean="0">
                <a:solidFill>
                  <a:srgbClr val="4C4D4F"/>
                </a:solidFill>
              </a:rPr>
              <a:t>Baseline vs. 2011</a:t>
            </a:r>
          </a:p>
          <a:p>
            <a:pPr algn="ctr"/>
            <a:r>
              <a:rPr lang="en-US" i="1" dirty="0" smtClean="0">
                <a:solidFill>
                  <a:srgbClr val="4C4D4F"/>
                </a:solidFill>
              </a:rPr>
              <a:t>N=33 grantees, comprising 94 sites</a:t>
            </a:r>
          </a:p>
          <a:p>
            <a:pPr algn="ctr"/>
            <a:r>
              <a:rPr lang="en-US" dirty="0" smtClean="0">
                <a:solidFill>
                  <a:srgbClr val="4C4D4F"/>
                </a:solidFill>
              </a:rPr>
              <a:t>(Grantees shown in ascending order by percentage change in ADP)</a:t>
            </a:r>
            <a:endParaRPr lang="en-US" dirty="0">
              <a:solidFill>
                <a:srgbClr val="4C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85372" y="382134"/>
            <a:ext cx="7344228" cy="731838"/>
          </a:xfrm>
          <a:ln>
            <a:noFill/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Commitments to state facilities reduced 38% across reporting JDAI sites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91672115"/>
              </p:ext>
            </p:extLst>
          </p:nvPr>
        </p:nvGraphicFramePr>
        <p:xfrm>
          <a:off x="181428" y="1719943"/>
          <a:ext cx="896257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0" y="1465944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C4D4F"/>
                </a:solidFill>
              </a:rPr>
              <a:t>Change in Commitments to State Custody by Grantee</a:t>
            </a:r>
          </a:p>
          <a:p>
            <a:pPr algn="ctr"/>
            <a:r>
              <a:rPr lang="en-US" sz="1400" b="1" dirty="0" smtClean="0">
                <a:solidFill>
                  <a:srgbClr val="4C4D4F"/>
                </a:solidFill>
              </a:rPr>
              <a:t>Baseline vs. 2011</a:t>
            </a:r>
          </a:p>
          <a:p>
            <a:pPr algn="ctr"/>
            <a:r>
              <a:rPr lang="en-US" i="1" dirty="0" smtClean="0">
                <a:solidFill>
                  <a:srgbClr val="4C4D4F"/>
                </a:solidFill>
              </a:rPr>
              <a:t>N=33 grantees, comprising 93 sites</a:t>
            </a:r>
          </a:p>
          <a:p>
            <a:pPr algn="ctr"/>
            <a:r>
              <a:rPr lang="en-US" dirty="0" smtClean="0">
                <a:solidFill>
                  <a:srgbClr val="4C4D4F"/>
                </a:solidFill>
              </a:rPr>
              <a:t>(Grantees shown in ascending order by percentage change in ADP)</a:t>
            </a:r>
            <a:endParaRPr lang="en-US" dirty="0">
              <a:solidFill>
                <a:srgbClr val="4C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5514" y="334962"/>
            <a:ext cx="8763000" cy="731838"/>
          </a:xfrm>
          <a:ln>
            <a:noFill/>
          </a:ln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These declines have come without sacrificing public safety: JDAI sites report reductions in all four juvenile crime indicators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44440863"/>
              </p:ext>
            </p:extLst>
          </p:nvPr>
        </p:nvGraphicFramePr>
        <p:xfrm>
          <a:off x="181428" y="1719943"/>
          <a:ext cx="896257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Content Placeholder 3"/>
          <p:cNvSpPr>
            <a:spLocks noGrp="1"/>
          </p:cNvSpPr>
          <p:nvPr>
            <p:ph sz="half" idx="4294967295"/>
          </p:nvPr>
        </p:nvSpPr>
        <p:spPr>
          <a:xfrm>
            <a:off x="1447800" y="5707927"/>
            <a:ext cx="3399971" cy="685800"/>
          </a:xfrm>
          <a:prstGeom prst="rect">
            <a:avLst/>
          </a:prstGeom>
          <a:ln w="28575">
            <a:noFill/>
            <a:prstDash val="sysDot"/>
          </a:ln>
        </p:spPr>
        <p:txBody>
          <a:bodyPr anchor="ctr">
            <a:noAutofit/>
          </a:bodyPr>
          <a:lstStyle/>
          <a:p>
            <a:pPr indent="-227013">
              <a:spcBef>
                <a:spcPts val="0"/>
              </a:spcBef>
              <a:spcAft>
                <a:spcPts val="300"/>
              </a:spcAft>
              <a:buClr>
                <a:srgbClr val="DA5521"/>
              </a:buClr>
            </a:pPr>
            <a:r>
              <a:rPr lang="en-US" sz="1400" b="1" dirty="0" smtClean="0">
                <a:solidFill>
                  <a:srgbClr val="4C4D4F"/>
                </a:solidFill>
              </a:rPr>
              <a:t>47% </a:t>
            </a:r>
            <a:r>
              <a:rPr lang="en-US" sz="1400" dirty="0" smtClean="0">
                <a:solidFill>
                  <a:srgbClr val="4C4D4F"/>
                </a:solidFill>
              </a:rPr>
              <a:t>fewer Delinquency Petitions</a:t>
            </a:r>
          </a:p>
          <a:p>
            <a:pPr indent="-227013">
              <a:spcBef>
                <a:spcPts val="0"/>
              </a:spcBef>
              <a:spcAft>
                <a:spcPts val="300"/>
              </a:spcAft>
              <a:buClr>
                <a:srgbClr val="DA5521"/>
              </a:buClr>
            </a:pPr>
            <a:r>
              <a:rPr lang="en-US" sz="1400" b="1" dirty="0" smtClean="0">
                <a:solidFill>
                  <a:srgbClr val="4C4D4F"/>
                </a:solidFill>
              </a:rPr>
              <a:t>37% </a:t>
            </a:r>
            <a:r>
              <a:rPr lang="en-US" sz="1400" dirty="0" smtClean="0">
                <a:solidFill>
                  <a:srgbClr val="4C4D4F"/>
                </a:solidFill>
              </a:rPr>
              <a:t>fewer Felony Petitions Filed</a:t>
            </a:r>
            <a:endParaRPr lang="en-US" sz="1400" dirty="0">
              <a:solidFill>
                <a:srgbClr val="4C4D4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1524000"/>
            <a:ext cx="502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C4D4F"/>
                </a:solidFill>
              </a:rPr>
              <a:t>Aggregate Reductions in Juvenile Crime Indicator Type</a:t>
            </a:r>
          </a:p>
          <a:p>
            <a:pPr algn="ctr"/>
            <a:r>
              <a:rPr lang="en-US" sz="1400" b="1" dirty="0" smtClean="0">
                <a:solidFill>
                  <a:srgbClr val="4C4D4F"/>
                </a:solidFill>
              </a:rPr>
              <a:t>Baseline vs. 2011</a:t>
            </a:r>
          </a:p>
          <a:p>
            <a:pPr algn="ctr"/>
            <a:r>
              <a:rPr lang="en-US" i="1" dirty="0" smtClean="0">
                <a:solidFill>
                  <a:srgbClr val="4C4D4F"/>
                </a:solidFill>
              </a:rPr>
              <a:t>N=90 sites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7485" y="5769981"/>
            <a:ext cx="34290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27013">
              <a:spcAft>
                <a:spcPts val="300"/>
              </a:spcAft>
              <a:buClr>
                <a:srgbClr val="DA5521"/>
              </a:buCl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4C4D4F"/>
                </a:solidFill>
              </a:rPr>
              <a:t>26</a:t>
            </a:r>
            <a:r>
              <a:rPr lang="en-US" sz="1400" b="1" dirty="0">
                <a:solidFill>
                  <a:srgbClr val="4C4D4F"/>
                </a:solidFill>
              </a:rPr>
              <a:t>% </a:t>
            </a:r>
            <a:r>
              <a:rPr lang="en-US" sz="1400" dirty="0">
                <a:solidFill>
                  <a:srgbClr val="4C4D4F"/>
                </a:solidFill>
              </a:rPr>
              <a:t>fewer Juvenile Intake Cases</a:t>
            </a:r>
          </a:p>
          <a:p>
            <a:pPr marL="342900" indent="-227013">
              <a:spcAft>
                <a:spcPts val="300"/>
              </a:spcAft>
              <a:buClr>
                <a:srgbClr val="DA5521"/>
              </a:buCl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4C4D4F"/>
                </a:solidFill>
              </a:rPr>
              <a:t>34% </a:t>
            </a:r>
            <a:r>
              <a:rPr lang="en-US" sz="1400" dirty="0">
                <a:solidFill>
                  <a:srgbClr val="4C4D4F"/>
                </a:solidFill>
              </a:rPr>
              <a:t>fewer Juvenile Arrests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5624654"/>
            <a:ext cx="6614885" cy="852346"/>
          </a:xfrm>
          <a:prstGeom prst="rect">
            <a:avLst/>
          </a:prstGeom>
          <a:noFill/>
          <a:ln w="22225" cap="flat" cmpd="sng" algn="ctr">
            <a:solidFill>
              <a:schemeClr val="accent4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61475951"/>
              </p:ext>
            </p:extLst>
          </p:nvPr>
        </p:nvGraphicFramePr>
        <p:xfrm>
          <a:off x="228600" y="1828800"/>
          <a:ext cx="4214586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67405066"/>
              </p:ext>
            </p:extLst>
          </p:nvPr>
        </p:nvGraphicFramePr>
        <p:xfrm>
          <a:off x="4700016" y="1828800"/>
          <a:ext cx="4215384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6105099"/>
            <a:ext cx="8610600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 smtClean="0">
                <a:solidFill>
                  <a:srgbClr val="4C4D4F"/>
                </a:solidFill>
              </a:rPr>
              <a:t>Detention ADP = Average daily population in secure detention.  Baseline Year = Year prior to initiating JDAI detention reforms.</a:t>
            </a:r>
            <a:endParaRPr lang="en-US" sz="900" dirty="0">
              <a:solidFill>
                <a:srgbClr val="4C4D4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 smtClean="0">
                <a:solidFill>
                  <a:srgbClr val="4C4D4F"/>
                </a:solidFill>
              </a:rPr>
              <a:t>Source:  </a:t>
            </a:r>
            <a:r>
              <a:rPr lang="en-US" sz="900" i="1" dirty="0" err="1" smtClean="0">
                <a:solidFill>
                  <a:srgbClr val="4C4D4F"/>
                </a:solidFill>
              </a:rPr>
              <a:t>Kirsberg</a:t>
            </a:r>
            <a:r>
              <a:rPr lang="en-US" sz="900" i="1" dirty="0" smtClean="0">
                <a:solidFill>
                  <a:srgbClr val="4C4D4F"/>
                </a:solidFill>
              </a:rPr>
              <a:t>, B. et al., An Evaluation of the Juvenile Detention Alternatives Initiative: JDAI Sites Compared to Home State Totals. (Chief justice Earl Warren Institute on Law and Social Policy, University of California – Berkeley: 2012 [publication forthcoming])</a:t>
            </a:r>
            <a:endParaRPr lang="en-US" sz="900" dirty="0">
              <a:solidFill>
                <a:srgbClr val="4C4D4F"/>
              </a:solidFill>
            </a:endParaRPr>
          </a:p>
        </p:txBody>
      </p:sp>
      <p:sp>
        <p:nvSpPr>
          <p:cNvPr id="8" name="Title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04800" y="152400"/>
            <a:ext cx="8429172" cy="731838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Compared with other jurisdictions in the same states, JDAI sites have seen deeper reductions in both detention and commitments to state custody</a:t>
            </a:r>
          </a:p>
        </p:txBody>
      </p:sp>
    </p:spTree>
    <p:extLst>
      <p:ext uri="{BB962C8B-B14F-4D97-AF65-F5344CB8AC3E}">
        <p14:creationId xmlns:p14="http://schemas.microsoft.com/office/powerpoint/2010/main" val="10644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09800" y="2381577"/>
            <a:ext cx="5334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C4D4F"/>
                </a:solidFill>
              </a:rPr>
              <a:t>Limit who can be incarcerated/committed</a:t>
            </a:r>
          </a:p>
          <a:p>
            <a:pPr marL="231775" indent="-231775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C4D4F"/>
                </a:solidFill>
              </a:rPr>
              <a:t>Expand non-residential alternatives</a:t>
            </a:r>
          </a:p>
          <a:p>
            <a:pPr marL="231775" indent="-231775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C4D4F"/>
                </a:solidFill>
              </a:rPr>
              <a:t>Change the financial incentives</a:t>
            </a:r>
          </a:p>
          <a:p>
            <a:pPr marL="231775" indent="-231775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C4D4F"/>
                </a:solidFill>
              </a:rPr>
              <a:t>Adopt best juvenile justice practices</a:t>
            </a:r>
          </a:p>
          <a:p>
            <a:pPr marL="231775" indent="-231775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C4D4F"/>
                </a:solidFill>
              </a:rPr>
              <a:t>Implement Missouri Model</a:t>
            </a:r>
          </a:p>
          <a:p>
            <a:pPr marL="231775" indent="-231775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C4D4F"/>
                </a:solidFill>
              </a:rPr>
              <a:t>Use data to increase accountability for 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590490"/>
            <a:ext cx="2833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RECOMMENDATIONS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70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514600" y="2726085"/>
            <a:ext cx="53340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C4D4F"/>
                </a:solidFill>
              </a:rPr>
              <a:t>The money is here</a:t>
            </a:r>
          </a:p>
          <a:p>
            <a:pPr marL="231775" indent="-231775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C4D4F"/>
                </a:solidFill>
              </a:rPr>
              <a:t>Comprehensive system reform will be required</a:t>
            </a:r>
          </a:p>
          <a:p>
            <a:pPr marL="231775" indent="-231775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C4D4F"/>
                </a:solidFill>
              </a:rPr>
              <a:t>Innovation will be stimulated</a:t>
            </a:r>
          </a:p>
          <a:p>
            <a:pPr marL="231775" indent="-231775">
              <a:spcAft>
                <a:spcPts val="18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600" dirty="0" smtClean="0">
                <a:solidFill>
                  <a:srgbClr val="4C4D4F"/>
                </a:solidFill>
              </a:rPr>
              <a:t>Outcomes become primary, rather than outputs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590490"/>
            <a:ext cx="738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Why Reducing Incarceration </a:t>
            </a: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 Key to Juvenile Justice Reform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96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5514" y="548528"/>
            <a:ext cx="8305800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NO PLACE FOR KIDS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5" name="Picture 4" descr="disgus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1562934"/>
            <a:ext cx="4540024" cy="24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EWbiloxiCELL_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86" y="1545770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group of teen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4" y="4129314"/>
            <a:ext cx="4557486" cy="24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e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01392" y="6720114"/>
            <a:ext cx="1646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All photos © Richard 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595790"/>
              </p:ext>
            </p:extLst>
          </p:nvPr>
        </p:nvGraphicFramePr>
        <p:xfrm>
          <a:off x="506413" y="1668463"/>
          <a:ext cx="81534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57942" y="338592"/>
            <a:ext cx="7239000" cy="1036638"/>
          </a:xfrm>
          <a:ln>
            <a:noFill/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America’s heavy reliance on juvenile incarceration is unique among the world’s advanced nations</a:t>
            </a:r>
            <a:endParaRPr lang="en-US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1676400"/>
            <a:ext cx="37909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4C4D4F"/>
                </a:solidFill>
              </a:rPr>
              <a:t>JUVENILE INCARCERATION RATE:</a:t>
            </a:r>
          </a:p>
          <a:p>
            <a:pPr algn="ctr" eaLnBrk="1" hangingPunct="1"/>
            <a:r>
              <a:rPr lang="en-US" sz="1600" b="1" dirty="0">
                <a:solidFill>
                  <a:srgbClr val="4C4D4F"/>
                </a:solidFill>
              </a:rPr>
              <a:t>US vs. other nations</a:t>
            </a:r>
          </a:p>
          <a:p>
            <a:pPr algn="ctr" eaLnBrk="1" hangingPunct="1"/>
            <a:r>
              <a:rPr lang="en-US" sz="1400" dirty="0">
                <a:solidFill>
                  <a:srgbClr val="4C4D4F"/>
                </a:solidFill>
              </a:rPr>
              <a:t>Per 100,000 youth</a:t>
            </a:r>
          </a:p>
        </p:txBody>
      </p:sp>
      <p:sp>
        <p:nvSpPr>
          <p:cNvPr id="18" name="Notes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6509658"/>
            <a:ext cx="5619750" cy="1282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b">
            <a:spAutoFit/>
          </a:bodyPr>
          <a:lstStyle/>
          <a:p>
            <a:pPr defTabSz="820738" fontAlgn="t">
              <a:lnSpc>
                <a:spcPts val="1000"/>
              </a:lnSpc>
            </a:pPr>
            <a:r>
              <a:rPr lang="en-US" sz="900" dirty="0">
                <a:solidFill>
                  <a:srgbClr val="4C4D4F"/>
                </a:solidFill>
              </a:rPr>
              <a:t>SOURCE: Hazel, Neal, Cross-National Comparison of Youth Justice (London: Youth Justice Board, 2008)</a:t>
            </a:r>
            <a:endParaRPr lang="en-US" sz="900" noProof="1">
              <a:solidFill>
                <a:srgbClr val="4C4D4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 bwMode="auto">
          <a:xfrm>
            <a:off x="922360" y="2282370"/>
            <a:ext cx="1371600" cy="1295400"/>
          </a:xfrm>
          <a:prstGeom prst="ellipse">
            <a:avLst/>
          </a:prstGeom>
          <a:noFill/>
          <a:ln w="3492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741448049"/>
              </p:ext>
            </p:extLst>
          </p:nvPr>
        </p:nvGraphicFramePr>
        <p:xfrm>
          <a:off x="533400" y="2057400"/>
          <a:ext cx="3762828" cy="297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le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407532"/>
            <a:ext cx="8610600" cy="731838"/>
          </a:xfrm>
          <a:ln>
            <a:noFill/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Incarceration is an often harmful and ineffective </a:t>
            </a:r>
            <a:b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 of addressing delinquent behavior</a:t>
            </a:r>
          </a:p>
        </p:txBody>
      </p:sp>
      <p:sp>
        <p:nvSpPr>
          <p:cNvPr id="18" name="Notes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6128658"/>
            <a:ext cx="8305800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b">
            <a:spAutoFit/>
          </a:bodyPr>
          <a:lstStyle/>
          <a:p>
            <a:pPr defTabSz="820738" fontAlgn="t">
              <a:lnSpc>
                <a:spcPts val="1000"/>
              </a:lnSpc>
            </a:pPr>
            <a:r>
              <a:rPr lang="en-US" sz="800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SOURCES: Office of State Courts Administrator, Florida Juvenile Delinquency Court Assessment (2003); LeBlanc, (1991), </a:t>
            </a:r>
            <a:r>
              <a:rPr lang="en-US" sz="800" i="1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“Unlocking Learning” in Correctional Facilities</a:t>
            </a:r>
            <a:r>
              <a:rPr lang="en-US" sz="800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, Washington, D.C </a:t>
            </a:r>
            <a:r>
              <a:rPr lang="en-US" sz="800" i="1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Substance use, abuse, and dependence among youths who have been in jail or a detention center: The NSDUH report</a:t>
            </a:r>
            <a:r>
              <a:rPr lang="en-US" sz="800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, The National Center on Addiction and Substance Abuse (CASA) at Columbia University, (2004); America’s Promise report on national rates of high school dropouts: </a:t>
            </a:r>
            <a:r>
              <a:rPr lang="en-US" sz="800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  <a:hlinkClick r:id="rId6"/>
              </a:rPr>
              <a:t>www.msnbc.msn.com/id/23889321/</a:t>
            </a:r>
            <a:r>
              <a:rPr lang="en-US" sz="800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; Tremblay, R.E., </a:t>
            </a:r>
            <a:r>
              <a:rPr lang="en-US" sz="800" dirty="0" err="1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Gatti</a:t>
            </a:r>
            <a:r>
              <a:rPr lang="en-US" sz="800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, U., &amp; </a:t>
            </a:r>
            <a:r>
              <a:rPr lang="en-US" sz="800" dirty="0" err="1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Vitaro</a:t>
            </a:r>
            <a:r>
              <a:rPr lang="en-US" sz="800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, F. (2009). </a:t>
            </a:r>
            <a:r>
              <a:rPr lang="en-US" sz="800" i="1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Iatrogenic Effect of Juvenile Justice</a:t>
            </a:r>
            <a:r>
              <a:rPr lang="en-US" sz="800" dirty="0" smtClean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. The Journal of Child Psychology and Psychiatry, 50:8, 991-998.</a:t>
            </a:r>
            <a:endParaRPr lang="en-US" sz="800" noProof="1">
              <a:solidFill>
                <a:srgbClr val="4C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430" y="15965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F504F"/>
                </a:solidFill>
                <a:latin typeface="Arial" pitchFamily="34" charset="0"/>
                <a:cs typeface="Arial" pitchFamily="34" charset="0"/>
              </a:rPr>
              <a:t>Increased Likelihood Of Adult Criminality </a:t>
            </a:r>
            <a:br>
              <a:rPr lang="en-US" sz="1200" dirty="0" smtClean="0">
                <a:solidFill>
                  <a:srgbClr val="4F504F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4F504F"/>
                </a:solidFill>
                <a:latin typeface="Arial" pitchFamily="34" charset="0"/>
                <a:cs typeface="Arial" pitchFamily="34" charset="0"/>
              </a:rPr>
              <a:t>By JJ Intervention Type</a:t>
            </a:r>
            <a:endParaRPr lang="en-US" sz="1200" dirty="0">
              <a:solidFill>
                <a:srgbClr val="4F50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573" y="5011056"/>
            <a:ext cx="3991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600"/>
              </a:spcBef>
              <a:buClr>
                <a:schemeClr val="accent6"/>
              </a:buClr>
              <a:buSzPct val="130000"/>
              <a:buFont typeface="Arial"/>
              <a:buChar char="•"/>
            </a:pPr>
            <a:r>
              <a:rPr lang="en-US" sz="1200" dirty="0" smtClean="0">
                <a:solidFill>
                  <a:srgbClr val="4C4D4F"/>
                </a:solidFill>
              </a:rPr>
              <a:t>Even after controlling for seriousness of offense, prior record and multiple other factors, youth who were placed in juvenile facilities were 38 times</a:t>
            </a:r>
            <a:br>
              <a:rPr lang="en-US" sz="1200" dirty="0" smtClean="0">
                <a:solidFill>
                  <a:srgbClr val="4C4D4F"/>
                </a:solidFill>
              </a:rPr>
            </a:br>
            <a:r>
              <a:rPr lang="en-US" sz="1200" dirty="0" smtClean="0">
                <a:solidFill>
                  <a:srgbClr val="4C4D4F"/>
                </a:solidFill>
              </a:rPr>
              <a:t>more likely to be arrested as adults</a:t>
            </a:r>
            <a:endParaRPr lang="en-US" sz="1200" dirty="0">
              <a:solidFill>
                <a:srgbClr val="4C4D4F"/>
              </a:solidFill>
            </a:endParaRPr>
          </a:p>
        </p:txBody>
      </p:sp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769960" y="2358570"/>
            <a:ext cx="1676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rgbClr val="4F504F"/>
                </a:solidFill>
              </a:rPr>
              <a:t>System</a:t>
            </a:r>
            <a:br>
              <a:rPr lang="en-US" sz="1100" dirty="0" smtClean="0">
                <a:solidFill>
                  <a:srgbClr val="4F504F"/>
                </a:solidFill>
              </a:rPr>
            </a:br>
            <a:r>
              <a:rPr lang="en-US" sz="1100" dirty="0" smtClean="0">
                <a:solidFill>
                  <a:srgbClr val="4F504F"/>
                </a:solidFill>
              </a:rPr>
              <a:t> involvement</a:t>
            </a:r>
            <a:br>
              <a:rPr lang="en-US" sz="1100" dirty="0" smtClean="0">
                <a:solidFill>
                  <a:srgbClr val="4F504F"/>
                </a:solidFill>
              </a:rPr>
            </a:br>
            <a:r>
              <a:rPr lang="en-US" sz="1100" dirty="0" smtClean="0">
                <a:solidFill>
                  <a:srgbClr val="4F504F"/>
                </a:solidFill>
              </a:rPr>
              <a:t>alone doubled</a:t>
            </a:r>
            <a:br>
              <a:rPr lang="en-US" sz="1100" dirty="0" smtClean="0">
                <a:solidFill>
                  <a:srgbClr val="4F504F"/>
                </a:solidFill>
              </a:rPr>
            </a:br>
            <a:r>
              <a:rPr lang="en-US" sz="1100" dirty="0" smtClean="0">
                <a:solidFill>
                  <a:srgbClr val="4F504F"/>
                </a:solidFill>
              </a:rPr>
              <a:t>the likelihood </a:t>
            </a:r>
          </a:p>
          <a:p>
            <a:pPr algn="ctr"/>
            <a:r>
              <a:rPr lang="en-US" sz="1100" dirty="0" smtClean="0">
                <a:solidFill>
                  <a:srgbClr val="4F504F"/>
                </a:solidFill>
              </a:rPr>
              <a:t>of arrest as </a:t>
            </a:r>
          </a:p>
          <a:p>
            <a:pPr algn="ctr"/>
            <a:r>
              <a:rPr lang="en-US" sz="1100" dirty="0" smtClean="0">
                <a:solidFill>
                  <a:srgbClr val="4F504F"/>
                </a:solidFill>
              </a:rPr>
              <a:t>an adult</a:t>
            </a:r>
            <a:endParaRPr lang="en-US" sz="1100" dirty="0">
              <a:solidFill>
                <a:srgbClr val="4F504F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045732" y="4147458"/>
            <a:ext cx="4572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rgbClr val="4C4D4F"/>
                </a:solidFill>
              </a:rPr>
              <a:t>2x</a:t>
            </a:r>
            <a:endParaRPr lang="en-US" sz="1000" b="1" dirty="0">
              <a:solidFill>
                <a:srgbClr val="4C4D4F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190630" y="3476172"/>
            <a:ext cx="4572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rgbClr val="4C4D4F"/>
                </a:solidFill>
              </a:rPr>
              <a:t>14x</a:t>
            </a:r>
            <a:endParaRPr lang="en-US" sz="1000" b="1" dirty="0">
              <a:solidFill>
                <a:srgbClr val="4C4D4F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363690" y="2177142"/>
            <a:ext cx="4572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rgbClr val="4C4D4F"/>
                </a:solidFill>
              </a:rPr>
              <a:t>38x</a:t>
            </a:r>
            <a:endParaRPr lang="en-US" sz="1000" b="1" dirty="0">
              <a:solidFill>
                <a:srgbClr val="4C4D4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45528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C4D4F"/>
                </a:solidFill>
              </a:rPr>
              <a:t>JJ Intervention, No Supervision</a:t>
            </a:r>
            <a:endParaRPr lang="en-US" dirty="0">
              <a:solidFill>
                <a:srgbClr val="4C4D4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90486" y="4587037"/>
            <a:ext cx="115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C4D4F"/>
                </a:solidFill>
              </a:rPr>
              <a:t>With Supervision</a:t>
            </a:r>
            <a:endParaRPr lang="en-US" dirty="0">
              <a:solidFill>
                <a:srgbClr val="4C4D4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4628" y="4587037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C4D4F"/>
                </a:solidFill>
              </a:rPr>
              <a:t>With Placement</a:t>
            </a:r>
            <a:endParaRPr lang="en-US" dirty="0">
              <a:solidFill>
                <a:srgbClr val="4C4D4F"/>
              </a:solidFill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074445422"/>
              </p:ext>
            </p:extLst>
          </p:nvPr>
        </p:nvGraphicFramePr>
        <p:xfrm>
          <a:off x="4762500" y="2058235"/>
          <a:ext cx="4000500" cy="279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914900" y="1596568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F504F"/>
                </a:solidFill>
                <a:latin typeface="Arial" pitchFamily="34" charset="0"/>
                <a:cs typeface="Arial" pitchFamily="34" charset="0"/>
              </a:rPr>
              <a:t>Likelihood Of Behavior: Incarcerated </a:t>
            </a:r>
            <a:br>
              <a:rPr lang="en-US" sz="1200" dirty="0" smtClean="0">
                <a:solidFill>
                  <a:srgbClr val="4F504F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rgbClr val="4F504F"/>
                </a:solidFill>
                <a:latin typeface="Arial" pitchFamily="34" charset="0"/>
                <a:cs typeface="Arial" pitchFamily="34" charset="0"/>
              </a:rPr>
              <a:t>Vs. Non-incarcerated Youth</a:t>
            </a:r>
            <a:endParaRPr lang="en-US" sz="1200" dirty="0">
              <a:solidFill>
                <a:srgbClr val="4F50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62500" y="4833258"/>
            <a:ext cx="42291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182880">
              <a:spcBef>
                <a:spcPts val="600"/>
              </a:spcBef>
              <a:buClr>
                <a:schemeClr val="accent6"/>
              </a:buClr>
              <a:buSzPct val="130000"/>
              <a:buFont typeface="Arial"/>
              <a:buChar char="•"/>
            </a:pPr>
            <a:r>
              <a:rPr lang="en-US" sz="1200" dirty="0" smtClean="0">
                <a:solidFill>
                  <a:schemeClr val="accent3"/>
                </a:solidFill>
              </a:rPr>
              <a:t>Youth who are held in detention are more than three times as likely to subsequently be found guilty and incarcerated than similar peers</a:t>
            </a:r>
          </a:p>
          <a:p>
            <a:pPr marL="274320" indent="-182880">
              <a:spcBef>
                <a:spcPts val="600"/>
              </a:spcBef>
              <a:buClr>
                <a:schemeClr val="accent6"/>
              </a:buClr>
              <a:buSzPct val="130000"/>
              <a:buFont typeface="Arial"/>
              <a:buChar char="•"/>
            </a:pPr>
            <a:r>
              <a:rPr lang="en-US" sz="1200" dirty="0" smtClean="0">
                <a:solidFill>
                  <a:schemeClr val="accent3"/>
                </a:solidFill>
              </a:rPr>
              <a:t>After release, incarcerated youth are more likely to drop out of school and use drugs &amp; alcohol</a:t>
            </a:r>
            <a:endParaRPr lang="en-US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81200" y="378504"/>
            <a:ext cx="5638800" cy="427038"/>
          </a:xfrm>
          <a:ln>
            <a:noFill/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Deep End of the Juvenile Justice System is:</a:t>
            </a:r>
          </a:p>
        </p:txBody>
      </p:sp>
      <p:sp>
        <p:nvSpPr>
          <p:cNvPr id="29" name="Slide Number Placeholder 44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19B9E6-712B-43CB-87E3-0BA9136EAD4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2101096"/>
            <a:ext cx="5791200" cy="642104"/>
          </a:xfrm>
          <a:prstGeom prst="rect">
            <a:avLst/>
          </a:prstGeom>
          <a:noFill/>
          <a:ln w="34925" cap="flat" cmpd="sng" algn="ctr">
            <a:noFill/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34925" cap="rnd"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43000" y="1533525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4C4D4F"/>
                </a:solidFill>
              </a:rPr>
              <a:t>SYSTEMIC OR RECURRING MALTREATMENT IN JUVENILE CORRECTIONS FACILITIES IN THE STATES: 1970 TO PRESENT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58786" y="5614988"/>
            <a:ext cx="82280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4C4D4F"/>
                </a:solidFill>
              </a:rPr>
              <a:t>For this map, “systemic or recurring maltreatment” is identified when clear evidence has emerged from federal investigation, class-action lawsuits, or authoritative reports written by reputable media outlets or respected public or private agencies showing that – at least at one particular time – one or more state-funded youth corrections facilities repeatedly failed to protect youth from violence by staff or other youth, sexual assaults, and/or excessive use of isolation or restraints. “Evidence but no proof” is indicated when credible reports of maltreatment have emerged, but not enough to satisfy the above criteria.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9" y="1905000"/>
            <a:ext cx="82280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57200" y="6459537"/>
            <a:ext cx="464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4C4D4F"/>
                </a:solidFill>
              </a:rPr>
              <a:t>For more information, visit www.aecf.org/noplaceforkids.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0" y="743856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DANGEROUS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2133600" y="1552193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4C4D4F"/>
                </a:solidFill>
                <a:latin typeface="Arial" charset="0"/>
              </a:rPr>
              <a:t>RECIDIVISM RATES BY STATE</a:t>
            </a:r>
          </a:p>
          <a:p>
            <a:pPr algn="ctr"/>
            <a:r>
              <a:rPr lang="en-US" sz="1400" dirty="0" err="1">
                <a:solidFill>
                  <a:srgbClr val="4C4D4F"/>
                </a:solidFill>
                <a:latin typeface="Arial" charset="0"/>
              </a:rPr>
              <a:t>Rearrest</a:t>
            </a:r>
            <a:r>
              <a:rPr lang="en-US" sz="1400" dirty="0">
                <a:solidFill>
                  <a:srgbClr val="4C4D4F"/>
                </a:solidFill>
                <a:latin typeface="Arial" charset="0"/>
              </a:rPr>
              <a:t> – Any Delinquent Offense (</a:t>
            </a:r>
            <a:r>
              <a:rPr lang="en-US" sz="1400" dirty="0" err="1">
                <a:solidFill>
                  <a:srgbClr val="4C4D4F"/>
                </a:solidFill>
                <a:latin typeface="Arial" charset="0"/>
              </a:rPr>
              <a:t>Misd</a:t>
            </a:r>
            <a:r>
              <a:rPr lang="en-US" sz="1400" dirty="0">
                <a:solidFill>
                  <a:srgbClr val="4C4D4F"/>
                </a:solidFill>
                <a:latin typeface="Arial" charset="0"/>
              </a:rPr>
              <a:t> or Felony)</a:t>
            </a:r>
          </a:p>
        </p:txBody>
      </p:sp>
      <p:graphicFrame>
        <p:nvGraphicFramePr>
          <p:cNvPr id="1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619954"/>
              </p:ext>
            </p:extLst>
          </p:nvPr>
        </p:nvGraphicFramePr>
        <p:xfrm>
          <a:off x="181428" y="1981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259841" y="26416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NY</a:t>
            </a: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4788353" y="2511425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CA/ MD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277030" y="3532412"/>
            <a:ext cx="53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SC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085395" y="383335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OK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748970" y="337978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NY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6594702" y="2740931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SC</a:t>
            </a:r>
            <a:r>
              <a:rPr lang="en-US" sz="1200" b="1" baseline="30000" dirty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1520370" y="3538762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VA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1963056" y="3254373"/>
            <a:ext cx="53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MD</a:t>
            </a:r>
          </a:p>
        </p:txBody>
      </p: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2191656" y="3180213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FL</a:t>
            </a: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2405969" y="290784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DE</a:t>
            </a: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2939142" y="2893557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NY</a:t>
            </a:r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3153228" y="2893557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SC</a:t>
            </a:r>
          </a:p>
        </p:txBody>
      </p:sp>
      <p:sp>
        <p:nvSpPr>
          <p:cNvPr id="33" name="TextBox 26"/>
          <p:cNvSpPr txBox="1">
            <a:spLocks noChangeArrowheads="1"/>
          </p:cNvSpPr>
          <p:nvPr/>
        </p:nvSpPr>
        <p:spPr bwMode="auto">
          <a:xfrm>
            <a:off x="3367314" y="2835728"/>
            <a:ext cx="533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MD</a:t>
            </a: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3598181" y="2802843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VA</a:t>
            </a:r>
          </a:p>
        </p:txBody>
      </p:sp>
      <p:sp>
        <p:nvSpPr>
          <p:cNvPr id="35" name="TextBox 28"/>
          <p:cNvSpPr txBox="1">
            <a:spLocks noChangeArrowheads="1"/>
          </p:cNvSpPr>
          <p:nvPr/>
        </p:nvSpPr>
        <p:spPr bwMode="auto">
          <a:xfrm>
            <a:off x="3797753" y="2592387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NC</a:t>
            </a:r>
          </a:p>
        </p:txBody>
      </p:sp>
      <p:sp>
        <p:nvSpPr>
          <p:cNvPr id="36" name="TextBox 29"/>
          <p:cNvSpPr txBox="1">
            <a:spLocks noChangeArrowheads="1"/>
          </p:cNvSpPr>
          <p:nvPr/>
        </p:nvSpPr>
        <p:spPr bwMode="auto">
          <a:xfrm>
            <a:off x="4024313" y="2462212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HI</a:t>
            </a:r>
          </a:p>
        </p:txBody>
      </p:sp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5038044" y="266065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VA</a:t>
            </a:r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6860041" y="22606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NY</a:t>
            </a:r>
            <a:r>
              <a:rPr lang="en-US" sz="1200" b="1" baseline="30000">
                <a:solidFill>
                  <a:srgbClr val="4C4D4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2"/>
          <p:cNvSpPr txBox="1">
            <a:spLocks noChangeArrowheads="1"/>
          </p:cNvSpPr>
          <p:nvPr/>
        </p:nvSpPr>
        <p:spPr bwMode="auto">
          <a:xfrm>
            <a:off x="228600" y="5645151"/>
            <a:ext cx="4343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3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100" baseline="30000">
                <a:solidFill>
                  <a:srgbClr val="4C4D4F"/>
                </a:solidFill>
                <a:latin typeface="Arial" charset="0"/>
              </a:rPr>
              <a:t>1</a:t>
            </a:r>
            <a:r>
              <a:rPr lang="en-US" sz="1100">
                <a:solidFill>
                  <a:srgbClr val="4C4D4F"/>
                </a:solidFill>
                <a:latin typeface="Arial" charset="0"/>
              </a:rPr>
              <a:t> At age 21</a:t>
            </a:r>
          </a:p>
          <a:p>
            <a:r>
              <a:rPr lang="en-US" sz="1100" baseline="30000">
                <a:solidFill>
                  <a:srgbClr val="4C4D4F"/>
                </a:solidFill>
                <a:latin typeface="Arial" charset="0"/>
              </a:rPr>
              <a:t>2</a:t>
            </a:r>
            <a:r>
              <a:rPr lang="en-US" sz="1100">
                <a:solidFill>
                  <a:srgbClr val="4C4D4F"/>
                </a:solidFill>
                <a:latin typeface="Arial" charset="0"/>
              </a:rPr>
              <a:t> At age 28, boys only. Comparable rate for girls was 82%</a:t>
            </a: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290286" y="6151563"/>
            <a:ext cx="7848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0650" indent="-120650"/>
            <a:r>
              <a:rPr lang="en-US" sz="1000" dirty="0">
                <a:solidFill>
                  <a:srgbClr val="4C4D4F"/>
                </a:solidFill>
                <a:latin typeface="Arial" charset="0"/>
              </a:rPr>
              <a:t>SOURCES: Virginia Department of Juvenile Justice. (2005) Juvenile recidivism in Virginia. </a:t>
            </a:r>
            <a:r>
              <a:rPr lang="en-US" sz="1000" i="1" dirty="0">
                <a:solidFill>
                  <a:srgbClr val="4C4D4F"/>
                </a:solidFill>
                <a:latin typeface="Arial" charset="0"/>
              </a:rPr>
              <a:t>DJJ Research Quarterly</a:t>
            </a:r>
            <a:r>
              <a:rPr lang="en-US" sz="1000" dirty="0">
                <a:solidFill>
                  <a:srgbClr val="4C4D4F"/>
                </a:solidFill>
                <a:latin typeface="Arial" charset="0"/>
              </a:rPr>
              <a:t>. Richmond, VA: VDJJ; J. Travis, et al.  </a:t>
            </a:r>
            <a:r>
              <a:rPr lang="en-US" sz="1000" i="1" dirty="0">
                <a:solidFill>
                  <a:srgbClr val="4C4D4F"/>
                </a:solidFill>
                <a:latin typeface="Arial" charset="0"/>
              </a:rPr>
              <a:t>Charting a New Course, A Blueprint for Transforming Juvenile Justice in New York State: A Report of Governor David Paterson’s Task Force on Transforming Juvenile Justice</a:t>
            </a:r>
            <a:r>
              <a:rPr lang="en-US" sz="1000" dirty="0">
                <a:solidFill>
                  <a:srgbClr val="4C4D4F"/>
                </a:solidFill>
                <a:latin typeface="Arial" charset="0"/>
              </a:rPr>
              <a:t>. (New York: December 2009).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81400" y="743856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INEFFECTIVE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3" name="Title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905000" y="378504"/>
            <a:ext cx="5638800" cy="427038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Deep End of the Juvenile Justice System is:</a:t>
            </a:r>
            <a:endParaRPr lang="en-US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14486" y="743856"/>
            <a:ext cx="2138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UNNECESSARY</a:t>
            </a:r>
            <a:endParaRPr lang="en-US" sz="2000" dirty="0"/>
          </a:p>
        </p:txBody>
      </p:sp>
      <p:sp>
        <p:nvSpPr>
          <p:cNvPr id="19" name="Title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828800" y="378504"/>
            <a:ext cx="5638800" cy="427038"/>
          </a:xfrm>
          <a:ln>
            <a:noFill/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Deep End of the Juvenile Justice System is: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76200" y="2057400"/>
            <a:ext cx="9049407" cy="3736815"/>
            <a:chOff x="-61686" y="1901985"/>
            <a:chExt cx="9049407" cy="37368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5352">
              <a:off x="747707" y="2035839"/>
              <a:ext cx="5333559" cy="34927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00400" y="1901985"/>
              <a:ext cx="1550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C4D4F"/>
                  </a:solidFill>
                </a:rPr>
                <a:t>Technical Violations</a:t>
              </a:r>
              <a:endParaRPr lang="en-US" sz="1200" dirty="0">
                <a:solidFill>
                  <a:srgbClr val="4C4D4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75514" y="2222359"/>
              <a:ext cx="1362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C4D4F"/>
                  </a:solidFill>
                </a:rPr>
                <a:t>Status Offenses</a:t>
              </a:r>
              <a:endParaRPr lang="en-US" sz="1200" dirty="0">
                <a:solidFill>
                  <a:srgbClr val="4C4D4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3461658"/>
              <a:ext cx="999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C4D4F"/>
                  </a:solidFill>
                </a:rPr>
                <a:t>Violent Index Offenses</a:t>
              </a:r>
              <a:endParaRPr lang="en-US" sz="1200" dirty="0">
                <a:solidFill>
                  <a:srgbClr val="4C4D4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7600" y="5361801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C4D4F"/>
                  </a:solidFill>
                </a:rPr>
                <a:t>Other Person Offenses</a:t>
              </a:r>
              <a:endParaRPr lang="en-US" sz="1200" dirty="0">
                <a:solidFill>
                  <a:srgbClr val="4C4D4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61686" y="4220028"/>
              <a:ext cx="1981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4C4D4F"/>
                  </a:solidFill>
                </a:rPr>
                <a:t>Property Offenses</a:t>
              </a:r>
              <a:endParaRPr lang="en-US" sz="1200" dirty="0">
                <a:solidFill>
                  <a:srgbClr val="4C4D4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2667000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4C4D4F"/>
                  </a:solidFill>
                </a:rPr>
                <a:t>Drug Offenses</a:t>
              </a:r>
              <a:endParaRPr lang="en-US" sz="1200" dirty="0">
                <a:solidFill>
                  <a:srgbClr val="4C4D4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7942" y="2128743"/>
              <a:ext cx="190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4C4D4F"/>
                  </a:solidFill>
                </a:rPr>
                <a:t>Public Order Offenses</a:t>
              </a:r>
              <a:endParaRPr lang="en-US" sz="1200" dirty="0">
                <a:solidFill>
                  <a:srgbClr val="4C4D4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29100" y="3646323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C4D4F"/>
                  </a:solidFill>
                </a:rPr>
                <a:t>25.9%</a:t>
              </a:r>
              <a:endParaRPr lang="en-US" sz="1200" b="1" dirty="0">
                <a:solidFill>
                  <a:srgbClr val="4C4D4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9514" y="4220027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C4D4F"/>
                  </a:solidFill>
                </a:rPr>
                <a:t>25.9%</a:t>
              </a:r>
              <a:endParaRPr lang="en-US" sz="1200" b="1" dirty="0">
                <a:solidFill>
                  <a:srgbClr val="4C4D4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65922" y="4943846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C4D4F"/>
                  </a:solidFill>
                </a:rPr>
                <a:t>10.9%</a:t>
              </a:r>
              <a:endParaRPr lang="en-US" sz="1200" b="1" dirty="0">
                <a:solidFill>
                  <a:srgbClr val="4C4D4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3772" y="2776471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C4D4F"/>
                  </a:solidFill>
                </a:rPr>
                <a:t>8.6%</a:t>
              </a:r>
              <a:endParaRPr lang="en-US" sz="1200" b="1" dirty="0">
                <a:solidFill>
                  <a:srgbClr val="4C4D4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83756" y="2431142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C4D4F"/>
                  </a:solidFill>
                </a:rPr>
                <a:t>2.8%</a:t>
              </a:r>
              <a:endParaRPr lang="en-US" sz="1200" b="1" dirty="0">
                <a:solidFill>
                  <a:srgbClr val="4C4D4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69556" y="2222358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4C4D4F"/>
                  </a:solidFill>
                </a:rPr>
                <a:t>11.7%</a:t>
              </a:r>
              <a:endParaRPr lang="en-US" sz="1200" b="1" dirty="0">
                <a:solidFill>
                  <a:srgbClr val="4C4D4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55356" y="2497567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4C4D4F"/>
                  </a:solidFill>
                </a:rPr>
                <a:t>4</a:t>
              </a:r>
              <a:r>
                <a:rPr lang="en-US" sz="1200" b="1" dirty="0" smtClean="0">
                  <a:solidFill>
                    <a:srgbClr val="4C4D4F"/>
                  </a:solidFill>
                </a:rPr>
                <a:t>.1%</a:t>
              </a:r>
              <a:endParaRPr lang="en-US" sz="1200" b="1" dirty="0">
                <a:solidFill>
                  <a:srgbClr val="4C4D4F"/>
                </a:solidFill>
              </a:endParaRPr>
            </a:p>
          </p:txBody>
        </p:sp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309837562"/>
                </p:ext>
              </p:extLst>
            </p:nvPr>
          </p:nvGraphicFramePr>
          <p:xfrm>
            <a:off x="5537919" y="2436034"/>
            <a:ext cx="3449802" cy="29745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7300686" y="3137487"/>
              <a:ext cx="1219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sz="1200" dirty="0" smtClean="0">
                  <a:solidFill>
                    <a:srgbClr val="4C4D4F"/>
                  </a:solidFill>
                </a:rPr>
                <a:t>Homicide</a:t>
              </a:r>
              <a:endParaRPr lang="en-US" sz="1200" dirty="0">
                <a:solidFill>
                  <a:srgbClr val="4C4D4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95244" y="3534228"/>
              <a:ext cx="1600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sz="1200" dirty="0" smtClean="0">
                  <a:solidFill>
                    <a:srgbClr val="4C4D4F"/>
                  </a:solidFill>
                </a:rPr>
                <a:t>Rape/Sexual Assault</a:t>
              </a:r>
            </a:p>
            <a:p>
              <a:endParaRPr lang="en-US" sz="1200" dirty="0">
                <a:solidFill>
                  <a:srgbClr val="4C4D4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00686" y="3944477"/>
              <a:ext cx="1219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sz="1200" dirty="0" smtClean="0">
                  <a:solidFill>
                    <a:srgbClr val="4C4D4F"/>
                  </a:solidFill>
                </a:rPr>
                <a:t>Robbery</a:t>
              </a:r>
              <a:endParaRPr lang="en-US" sz="1200" dirty="0">
                <a:solidFill>
                  <a:srgbClr val="4C4D4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86172" y="4343400"/>
              <a:ext cx="16002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sz="1200" dirty="0" smtClean="0">
                  <a:solidFill>
                    <a:srgbClr val="4C4D4F"/>
                  </a:solidFill>
                </a:rPr>
                <a:t>Aggravated Assault</a:t>
              </a:r>
            </a:p>
            <a:p>
              <a:endParaRPr lang="en-US" sz="1200" dirty="0">
                <a:solidFill>
                  <a:srgbClr val="4C4D4F"/>
                </a:solidFill>
              </a:endParaRPr>
            </a:p>
          </p:txBody>
        </p:sp>
        <p:cxnSp>
          <p:nvCxnSpPr>
            <p:cNvPr id="29" name="Straight Connector 28"/>
            <p:cNvCxnSpPr>
              <a:stCxn id="24" idx="3"/>
            </p:cNvCxnSpPr>
            <p:nvPr/>
          </p:nvCxnSpPr>
          <p:spPr bwMode="auto">
            <a:xfrm flipV="1">
              <a:off x="4541156" y="2612204"/>
              <a:ext cx="1739902" cy="23863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rgbClr val="4C4D4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289093" y="5082346"/>
              <a:ext cx="1991965" cy="138499"/>
            </a:xfrm>
            <a:prstGeom prst="line">
              <a:avLst/>
            </a:prstGeom>
            <a:solidFill>
              <a:srgbClr val="808080"/>
            </a:solidFill>
            <a:ln w="9525" cap="flat" cmpd="sng" algn="ctr">
              <a:solidFill>
                <a:srgbClr val="4C4D4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609600" y="1585686"/>
            <a:ext cx="7924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b="1" dirty="0" smtClean="0">
                <a:solidFill>
                  <a:srgbClr val="4C4D4F"/>
                </a:solidFill>
                <a:latin typeface="Arial" charset="0"/>
              </a:rPr>
              <a:t>MOST SERIOUS OFFENSE OF ALL COMMITTED YOUTH IN THE U.S.: 2007</a:t>
            </a:r>
            <a:endParaRPr lang="en-US" sz="1600" b="1" dirty="0">
              <a:solidFill>
                <a:srgbClr val="4C4D4F"/>
              </a:solidFill>
              <a:latin typeface="Arial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838200" y="6153090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0650" indent="-120650"/>
            <a:r>
              <a:rPr lang="en-US" sz="1000" dirty="0" smtClean="0">
                <a:solidFill>
                  <a:srgbClr val="4C4D4F"/>
                </a:solidFill>
                <a:latin typeface="Arial" charset="0"/>
              </a:rPr>
              <a:t>SOURCE: </a:t>
            </a:r>
            <a:r>
              <a:rPr lang="en-US" sz="1000" dirty="0" err="1" smtClean="0">
                <a:solidFill>
                  <a:srgbClr val="4C4D4F"/>
                </a:solidFill>
                <a:latin typeface="Arial" charset="0"/>
              </a:rPr>
              <a:t>Sickmund</a:t>
            </a:r>
            <a:r>
              <a:rPr lang="en-US" sz="1000" dirty="0" smtClean="0">
                <a:solidFill>
                  <a:srgbClr val="4C4D4F"/>
                </a:solidFill>
                <a:latin typeface="Arial" charset="0"/>
              </a:rPr>
              <a:t>, et </a:t>
            </a:r>
            <a:r>
              <a:rPr lang="en-US" dirty="0" smtClean="0">
                <a:solidFill>
                  <a:srgbClr val="4C4D4F"/>
                </a:solidFill>
              </a:rPr>
              <a:t>al. (2011). “Easy Access to the Census of Juveniles in Residential Placement.” Available at www.ojjdp.gov/ojstatbb/ezacjrp.</a:t>
            </a:r>
            <a:endParaRPr lang="en-US" sz="1000" dirty="0">
              <a:solidFill>
                <a:srgbClr val="4C4D4F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535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09172" y="1491342"/>
            <a:ext cx="772522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6"/>
              </a:buClr>
            </a:pPr>
            <a:r>
              <a:rPr lang="en-US" sz="1400" dirty="0" smtClean="0">
                <a:solidFill>
                  <a:srgbClr val="4C4D4F"/>
                </a:solidFill>
              </a:rPr>
              <a:t>The state of Florida found that youth participating in the Redirection Program had better outcomes than comparable youth placed in residential facilities. They were:</a:t>
            </a:r>
          </a:p>
          <a:p>
            <a:pPr marL="1146175" lvl="2" indent="-231775">
              <a:spcAft>
                <a:spcPts val="6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4C4D4F"/>
                </a:solidFill>
              </a:rPr>
              <a:t>9% less likely to be arrested for any new crime</a:t>
            </a:r>
          </a:p>
          <a:p>
            <a:pPr marL="1146175" lvl="2" indent="-231775">
              <a:spcAft>
                <a:spcPts val="6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4C4D4F"/>
                </a:solidFill>
              </a:rPr>
              <a:t>15% less likely to be arrested for a new felony</a:t>
            </a:r>
          </a:p>
          <a:p>
            <a:pPr marL="1146175" lvl="2" indent="-231775">
              <a:spcAft>
                <a:spcPts val="6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4C4D4F"/>
                </a:solidFill>
              </a:rPr>
              <a:t>14% less likely to be convicted of a new felony</a:t>
            </a:r>
          </a:p>
          <a:p>
            <a:pPr marL="1146175" lvl="2" indent="-231775">
              <a:spcAft>
                <a:spcPts val="600"/>
              </a:spcAft>
              <a:buClr>
                <a:schemeClr val="accent6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4C4D4F"/>
                </a:solidFill>
              </a:rPr>
              <a:t>35% less likely to be sentenced to an adult prison</a:t>
            </a:r>
          </a:p>
          <a:p>
            <a:pPr>
              <a:spcAft>
                <a:spcPts val="600"/>
              </a:spcAft>
              <a:buClr>
                <a:schemeClr val="accent6"/>
              </a:buClr>
            </a:pPr>
            <a:r>
              <a:rPr lang="en-US" sz="1400" dirty="0" smtClean="0">
                <a:solidFill>
                  <a:srgbClr val="4C4D4F"/>
                </a:solidFill>
              </a:rPr>
              <a:t>The Redirection Program saved taxpayers $41.6 million over four years by steering less-serious offenders away from expensive residential confinement and by reducing recidivism</a:t>
            </a:r>
            <a:r>
              <a:rPr lang="en-US" sz="1400" dirty="0">
                <a:solidFill>
                  <a:srgbClr val="4C4D4F"/>
                </a:solidFill>
              </a:rPr>
              <a:t>.</a:t>
            </a:r>
            <a:endParaRPr lang="en-US" sz="1400" dirty="0" smtClean="0">
              <a:solidFill>
                <a:srgbClr val="4C4D4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9742" y="743856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OBSOLETE</a:t>
            </a:r>
            <a:endParaRPr lang="en-US" sz="2000" dirty="0"/>
          </a:p>
        </p:txBody>
      </p:sp>
      <p:sp>
        <p:nvSpPr>
          <p:cNvPr id="10" name="Title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28800" y="378504"/>
            <a:ext cx="5638800" cy="427038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Deep End of the Juvenile Justice System is:</a:t>
            </a:r>
            <a:endParaRPr lang="en-US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18784"/>
              </p:ext>
            </p:extLst>
          </p:nvPr>
        </p:nvGraphicFramePr>
        <p:xfrm>
          <a:off x="659878" y="3762828"/>
          <a:ext cx="807409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433"/>
                <a:gridCol w="922768"/>
                <a:gridCol w="1337174"/>
                <a:gridCol w="1326719"/>
              </a:tblGrid>
              <a:tr h="142592">
                <a:tc gridSpan="4"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Savings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91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Cost of Residential Placements Averted (2,033 youth)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j-lt"/>
                        </a:rPr>
                        <a:t>$50.8 </a:t>
                      </a:r>
                      <a:r>
                        <a:rPr lang="en-US" sz="1200" b="0" dirty="0" smtClean="0">
                          <a:latin typeface="+mj-lt"/>
                        </a:rPr>
                        <a:t>million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444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Savings from Reduced </a:t>
                      </a:r>
                      <a:r>
                        <a:rPr lang="en-US" sz="1200" dirty="0" err="1" smtClean="0">
                          <a:latin typeface="+mj-lt"/>
                        </a:rPr>
                        <a:t>Recidvism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j-lt"/>
                        </a:rPr>
                        <a:t>$5.2 </a:t>
                      </a:r>
                      <a:r>
                        <a:rPr lang="en-US" sz="1200" b="0" dirty="0" smtClean="0">
                          <a:latin typeface="+mj-lt"/>
                        </a:rPr>
                        <a:t>million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444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Savings Subtotal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j-lt"/>
                        </a:rPr>
                        <a:t>$56</a:t>
                      </a:r>
                      <a:r>
                        <a:rPr lang="en-US" sz="1200" b="1" baseline="0" dirty="0" smtClean="0">
                          <a:latin typeface="+mj-lt"/>
                        </a:rPr>
                        <a:t> </a:t>
                      </a:r>
                      <a:r>
                        <a:rPr lang="en-US" sz="1200" b="0" baseline="0" dirty="0" smtClean="0">
                          <a:latin typeface="+mj-lt"/>
                        </a:rPr>
                        <a:t>million</a:t>
                      </a:r>
                      <a:endParaRPr lang="en-US" sz="1200" b="0" dirty="0" smtClean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3703">
                <a:tc gridSpan="4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Costs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8291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444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Youth Referred for Treatment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j-lt"/>
                        </a:rPr>
                        <a:t>2,867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444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Youth Completing Treatment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j-lt"/>
                        </a:rPr>
                        <a:t>2,033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444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Cost of Redirection Treatment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j-lt"/>
                        </a:rPr>
                        <a:t>$14.4 </a:t>
                      </a:r>
                      <a:r>
                        <a:rPr lang="en-US" sz="1200" b="0" dirty="0" smtClean="0">
                          <a:latin typeface="+mj-lt"/>
                        </a:rPr>
                        <a:t>million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44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j-lt"/>
                        </a:rPr>
                        <a:t>Net Savings (Subtotal – Costs)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latin typeface="+mj-lt"/>
                        </a:rPr>
                        <a:t>$41.6 million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09600" y="6305490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0650" indent="-120650"/>
            <a:r>
              <a:rPr lang="en-US" sz="1000" dirty="0" smtClean="0">
                <a:solidFill>
                  <a:srgbClr val="4C4D4F"/>
                </a:solidFill>
                <a:latin typeface="Arial" charset="0"/>
              </a:rPr>
              <a:t>SOURCE: Florida Department of Program Policy Analysis and Government Accountability. </a:t>
            </a:r>
            <a:r>
              <a:rPr lang="en-US" i="1" dirty="0" smtClean="0">
                <a:solidFill>
                  <a:srgbClr val="4C4D4F"/>
                </a:solidFill>
              </a:rPr>
              <a:t>Redirection Saves $36.4 million and Avoids $5.2 million in Recommitment and Prison Costs. </a:t>
            </a:r>
            <a:r>
              <a:rPr lang="en-US" dirty="0" smtClean="0">
                <a:solidFill>
                  <a:srgbClr val="4C4D4F"/>
                </a:solidFill>
              </a:rPr>
              <a:t>Report No. 09-27, May 2009</a:t>
            </a:r>
            <a:endParaRPr lang="en-US" sz="1000" dirty="0">
              <a:solidFill>
                <a:srgbClr val="4C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657600" y="743856"/>
            <a:ext cx="1641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EXPENSIVE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3" name="Title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981200" y="378504"/>
            <a:ext cx="5638800" cy="427038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0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Deep End of the Juvenile Justice System is:</a:t>
            </a:r>
            <a:endParaRPr lang="en-US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177270"/>
              </p:ext>
            </p:extLst>
          </p:nvPr>
        </p:nvGraphicFramePr>
        <p:xfrm>
          <a:off x="303213" y="1993900"/>
          <a:ext cx="8431212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1905000" y="1524000"/>
            <a:ext cx="55197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4C4D4F"/>
                </a:solidFill>
              </a:rPr>
              <a:t>ANNUAL COST OF JUVENILE INCARCERATION</a:t>
            </a:r>
            <a:br>
              <a:rPr lang="en-US" sz="1600" b="1" dirty="0">
                <a:solidFill>
                  <a:srgbClr val="4C4D4F"/>
                </a:solidFill>
              </a:rPr>
            </a:br>
            <a:r>
              <a:rPr lang="en-US" sz="1600" b="1" dirty="0">
                <a:solidFill>
                  <a:srgbClr val="4C4D4F"/>
                </a:solidFill>
              </a:rPr>
              <a:t>VS. OTHER YOUTH INVESTMENTS</a:t>
            </a:r>
          </a:p>
        </p:txBody>
      </p:sp>
      <p:sp>
        <p:nvSpPr>
          <p:cNvPr id="45" name="Notes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4962" y="5938838"/>
            <a:ext cx="81232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4C4D4F"/>
                </a:solidFill>
              </a:rPr>
              <a:t>SOURCES: American Correctional Association (for costs of youth incarceration; College Board (for costs at public universities and public two-year colleges), U.S. Census Bureau (for costs of public education), Cohen and Piquero (2008) (for costs of YouthBuild), and Public Private Ventures (for costs of Big Brothers Big Sisters program).</a:t>
            </a:r>
          </a:p>
        </p:txBody>
      </p:sp>
      <p:sp>
        <p:nvSpPr>
          <p:cNvPr id="46" name="TextBox 7"/>
          <p:cNvSpPr txBox="1">
            <a:spLocks noChangeArrowheads="1"/>
          </p:cNvSpPr>
          <p:nvPr/>
        </p:nvSpPr>
        <p:spPr bwMode="auto">
          <a:xfrm>
            <a:off x="261937" y="6459538"/>
            <a:ext cx="464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4C4D4F"/>
                </a:solidFill>
              </a:rPr>
              <a:t>For more information, visit www.aecf.org/noplaceforkids.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084161" y="1888672"/>
            <a:ext cx="19050" cy="3840480"/>
          </a:xfrm>
          <a:prstGeom prst="line">
            <a:avLst/>
          </a:prstGeom>
          <a:ln>
            <a:solidFill>
              <a:srgbClr val="4C4D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heme/theme1.xml><?xml version="1.0" encoding="utf-8"?>
<a:theme xmlns:a="http://schemas.openxmlformats.org/drawingml/2006/main" name="Default Design">
  <a:themeElements>
    <a:clrScheme name="Custom 91">
      <a:dk1>
        <a:srgbClr val="000000"/>
      </a:dk1>
      <a:lt1>
        <a:srgbClr val="FFFFFF"/>
      </a:lt1>
      <a:dk2>
        <a:srgbClr val="4E5150"/>
      </a:dk2>
      <a:lt2>
        <a:srgbClr val="C0C0C0"/>
      </a:lt2>
      <a:accent1>
        <a:srgbClr val="DD4919"/>
      </a:accent1>
      <a:accent2>
        <a:srgbClr val="E9AF1D"/>
      </a:accent2>
      <a:accent3>
        <a:srgbClr val="4C4D4F"/>
      </a:accent3>
      <a:accent4>
        <a:srgbClr val="829120"/>
      </a:accent4>
      <a:accent5>
        <a:srgbClr val="BFCC7F"/>
      </a:accent5>
      <a:accent6>
        <a:srgbClr val="DA5521"/>
      </a:accent6>
      <a:hlink>
        <a:srgbClr val="DD4919"/>
      </a:hlink>
      <a:folHlink>
        <a:srgbClr val="E2E1C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808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5C5C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72C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8ACAA"/>
        </a:accent5>
        <a:accent6>
          <a:srgbClr val="0000E7"/>
        </a:accent6>
        <a:hlink>
          <a:srgbClr val="3D97AF"/>
        </a:hlink>
        <a:folHlink>
          <a:srgbClr val="E2E1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26696</TotalTime>
  <Words>1587</Words>
  <Application>Microsoft Office PowerPoint</Application>
  <PresentationFormat>On-screen Show (4:3)</PresentationFormat>
  <Paragraphs>209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America’s heavy reliance on juvenile incarceration is unique among the world’s advanced nations</vt:lpstr>
      <vt:lpstr>Incarceration is an often harmful and ineffective  method of addressing delinquent behavior</vt:lpstr>
      <vt:lpstr>The Deep End of the Juvenile Justice System is:</vt:lpstr>
      <vt:lpstr>PowerPoint Presentation</vt:lpstr>
      <vt:lpstr>The Deep End of the Juvenile Justice System 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of 2011, JDAI sites had reduced detention populations by 41%</vt:lpstr>
      <vt:lpstr>Commitments to state facilities reduced 38% across reporting JDAI sites</vt:lpstr>
      <vt:lpstr>These declines have come without sacrificing public safety: JDAI sites report reductions in all four juvenile crime indicators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Rachel Gassert</dc:creator>
  <cp:lastModifiedBy>mossoj</cp:lastModifiedBy>
  <cp:revision>1901</cp:revision>
  <cp:lastPrinted>2012-10-16T16:33:56Z</cp:lastPrinted>
  <dcterms:created xsi:type="dcterms:W3CDTF">2012-04-04T15:15:04Z</dcterms:created>
  <dcterms:modified xsi:type="dcterms:W3CDTF">2012-11-06T18:37:13Z</dcterms:modified>
</cp:coreProperties>
</file>